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bin" ContentType="application/vnd.openxmlformats-officedocument.oleObject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6" r:id="rId2"/>
    <p:sldMasterId id="2147483689" r:id="rId3"/>
  </p:sldMasterIdLst>
  <p:notesMasterIdLst>
    <p:notesMasterId r:id="rId38"/>
  </p:notesMasterIdLst>
  <p:sldIdLst>
    <p:sldId id="256" r:id="rId4"/>
    <p:sldId id="276" r:id="rId5"/>
    <p:sldId id="275" r:id="rId6"/>
    <p:sldId id="274" r:id="rId7"/>
    <p:sldId id="289" r:id="rId8"/>
    <p:sldId id="290" r:id="rId9"/>
    <p:sldId id="291" r:id="rId10"/>
    <p:sldId id="312" r:id="rId11"/>
    <p:sldId id="294" r:id="rId12"/>
    <p:sldId id="295" r:id="rId13"/>
    <p:sldId id="311" r:id="rId14"/>
    <p:sldId id="310" r:id="rId15"/>
    <p:sldId id="296" r:id="rId16"/>
    <p:sldId id="297" r:id="rId17"/>
    <p:sldId id="313" r:id="rId18"/>
    <p:sldId id="299" r:id="rId19"/>
    <p:sldId id="300" r:id="rId20"/>
    <p:sldId id="301" r:id="rId21"/>
    <p:sldId id="302" r:id="rId22"/>
    <p:sldId id="304" r:id="rId23"/>
    <p:sldId id="303" r:id="rId24"/>
    <p:sldId id="306" r:id="rId25"/>
    <p:sldId id="305" r:id="rId26"/>
    <p:sldId id="307" r:id="rId27"/>
    <p:sldId id="308" r:id="rId28"/>
    <p:sldId id="272" r:id="rId29"/>
    <p:sldId id="258" r:id="rId30"/>
    <p:sldId id="259" r:id="rId31"/>
    <p:sldId id="260" r:id="rId32"/>
    <p:sldId id="261" r:id="rId33"/>
    <p:sldId id="262" r:id="rId34"/>
    <p:sldId id="268" r:id="rId35"/>
    <p:sldId id="270" r:id="rId36"/>
    <p:sldId id="28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637" autoAdjust="0"/>
    <p:restoredTop sz="94660"/>
  </p:normalViewPr>
  <p:slideViewPr>
    <p:cSldViewPr>
      <p:cViewPr>
        <p:scale>
          <a:sx n="90" d="100"/>
          <a:sy n="90" d="100"/>
        </p:scale>
        <p:origin x="-102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F1EAF-B8A9-4582-B72A-41ED93696ABA}" type="doc">
      <dgm:prSet loTypeId="urn:microsoft.com/office/officeart/2005/8/layout/hList6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29A810-339A-4E73-BCB0-1DD72CAD899D}">
      <dgm:prSet phldrT="[Text]" custT="1"/>
      <dgm:spPr/>
      <dgm:t>
        <a:bodyPr/>
        <a:lstStyle/>
        <a:p>
          <a:r>
            <a:rPr lang="en-US" sz="1400" dirty="0" err="1" smtClean="0">
              <a:solidFill>
                <a:schemeClr val="tx1"/>
              </a:solidFill>
            </a:rPr>
            <a:t>Mengetahui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peraturan</a:t>
          </a:r>
          <a:r>
            <a:rPr lang="en-US" sz="1400" dirty="0" smtClean="0">
              <a:solidFill>
                <a:schemeClr val="tx1"/>
              </a:solidFill>
            </a:rPr>
            <a:t> yang </a:t>
          </a:r>
          <a:r>
            <a:rPr lang="en-US" sz="1400" dirty="0" err="1" smtClean="0">
              <a:solidFill>
                <a:schemeClr val="tx1"/>
              </a:solidFill>
            </a:rPr>
            <a:t>ada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di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lokasi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kerja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dan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mematuhinya</a:t>
          </a:r>
          <a:endParaRPr lang="en-US" sz="1400" dirty="0">
            <a:solidFill>
              <a:schemeClr val="tx1"/>
            </a:solidFill>
          </a:endParaRPr>
        </a:p>
      </dgm:t>
    </dgm:pt>
    <dgm:pt modelId="{7AFCAC7F-3220-408B-8DD3-5E1EC75D2503}" type="parTrans" cxnId="{866AB9F5-2233-4941-8439-EB90FBE89529}">
      <dgm:prSet custT="1"/>
      <dgm:spPr/>
      <dgm:t>
        <a:bodyPr/>
        <a:lstStyle/>
        <a:p>
          <a:endParaRPr lang="en-US" sz="900">
            <a:solidFill>
              <a:schemeClr val="tx1"/>
            </a:solidFill>
          </a:endParaRPr>
        </a:p>
      </dgm:t>
    </dgm:pt>
    <dgm:pt modelId="{2CC5033F-4EB4-4CB2-81A0-1B9A14CE80D2}" type="sibTrans" cxnId="{866AB9F5-2233-4941-8439-EB90FBE89529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AE95E559-A90A-49E9-9941-3ED84EC7450B}">
      <dgm:prSet phldrT="[Text]" custT="1"/>
      <dgm:spPr/>
      <dgm:t>
        <a:bodyPr/>
        <a:lstStyle/>
        <a:p>
          <a:r>
            <a:rPr lang="en-US" sz="1400" dirty="0" err="1">
              <a:solidFill>
                <a:schemeClr val="tx1"/>
              </a:solidFill>
            </a:rPr>
            <a:t>Berpakaian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menggunakan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alat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pelindung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diri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sesuai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ketentuan</a:t>
          </a:r>
          <a:endParaRPr lang="en-US" sz="1400" dirty="0">
            <a:solidFill>
              <a:schemeClr val="tx1"/>
            </a:solidFill>
          </a:endParaRPr>
        </a:p>
      </dgm:t>
    </dgm:pt>
    <dgm:pt modelId="{71B0049B-7606-4524-816E-14E805DEB746}" type="parTrans" cxnId="{9AA8DCE9-EB42-4BEF-AEF0-FED79801C5B5}">
      <dgm:prSet custT="1"/>
      <dgm:spPr/>
      <dgm:t>
        <a:bodyPr/>
        <a:lstStyle/>
        <a:p>
          <a:endParaRPr lang="en-US" sz="900">
            <a:solidFill>
              <a:schemeClr val="tx1"/>
            </a:solidFill>
          </a:endParaRPr>
        </a:p>
      </dgm:t>
    </dgm:pt>
    <dgm:pt modelId="{50791028-83A9-4AE9-B4C3-643AE305986C}" type="sibTrans" cxnId="{9AA8DCE9-EB42-4BEF-AEF0-FED79801C5B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36AECBB7-2C1F-4EAC-95D3-A3586726722D}">
      <dgm:prSet phldrT="[Text]" custT="1"/>
      <dgm:spPr/>
      <dgm:t>
        <a:bodyPr/>
        <a:lstStyle/>
        <a:p>
          <a:r>
            <a:rPr lang="en-US" sz="1600" dirty="0" err="1">
              <a:solidFill>
                <a:schemeClr val="tx1"/>
              </a:solidFill>
            </a:rPr>
            <a:t>Bekerja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 err="1">
              <a:solidFill>
                <a:schemeClr val="tx1"/>
              </a:solidFill>
            </a:rPr>
            <a:t>secara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 err="1" smtClean="0">
              <a:solidFill>
                <a:schemeClr val="tx1"/>
              </a:solidFill>
            </a:rPr>
            <a:t>profesional</a:t>
          </a:r>
          <a:endParaRPr lang="en-US" sz="1600" dirty="0">
            <a:solidFill>
              <a:schemeClr val="tx1"/>
            </a:solidFill>
          </a:endParaRPr>
        </a:p>
      </dgm:t>
    </dgm:pt>
    <dgm:pt modelId="{261793DF-B292-4A45-87AD-B605C3C7E951}" type="parTrans" cxnId="{EBD6AFD9-2724-447A-BCED-C5551B2FBD37}">
      <dgm:prSet custT="1"/>
      <dgm:spPr/>
      <dgm:t>
        <a:bodyPr/>
        <a:lstStyle/>
        <a:p>
          <a:endParaRPr lang="en-US" sz="900">
            <a:solidFill>
              <a:schemeClr val="tx1"/>
            </a:solidFill>
          </a:endParaRPr>
        </a:p>
      </dgm:t>
    </dgm:pt>
    <dgm:pt modelId="{A48ED845-B5CC-44F6-8824-3DB0DCA6147E}" type="sibTrans" cxnId="{EBD6AFD9-2724-447A-BCED-C5551B2FBD37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003DB0B-C733-4133-995B-3CB418BECF50}">
      <dgm:prSet phldrT="[Text]" custT="1"/>
      <dgm:spPr/>
      <dgm:t>
        <a:bodyPr/>
        <a:lstStyle/>
        <a:p>
          <a:r>
            <a:rPr lang="en-US" sz="1400" dirty="0" err="1">
              <a:solidFill>
                <a:schemeClr val="tx1"/>
              </a:solidFill>
            </a:rPr>
            <a:t>Mengambil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tindakan</a:t>
          </a:r>
          <a:r>
            <a:rPr lang="en-US" sz="1400" dirty="0">
              <a:solidFill>
                <a:schemeClr val="tx1"/>
              </a:solidFill>
            </a:rPr>
            <a:t> yang </a:t>
          </a:r>
          <a:r>
            <a:rPr lang="en-US" sz="1400" dirty="0" err="1">
              <a:solidFill>
                <a:schemeClr val="tx1"/>
              </a:solidFill>
            </a:rPr>
            <a:t>diperlukan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untuk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mengoreksi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atau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 smtClean="0">
              <a:solidFill>
                <a:schemeClr val="tx1"/>
              </a:solidFill>
            </a:rPr>
            <a:t>menghentikan</a:t>
          </a:r>
          <a:r>
            <a:rPr lang="en-US" sz="1400" dirty="0" smtClean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semua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kondisi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atau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tata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cara</a:t>
          </a:r>
          <a:r>
            <a:rPr lang="en-US" sz="1400" dirty="0">
              <a:solidFill>
                <a:schemeClr val="tx1"/>
              </a:solidFill>
            </a:rPr>
            <a:t> yang </a:t>
          </a:r>
          <a:r>
            <a:rPr lang="en-US" sz="1400" dirty="0" err="1">
              <a:solidFill>
                <a:schemeClr val="tx1"/>
              </a:solidFill>
            </a:rPr>
            <a:t>tidak</a:t>
          </a:r>
          <a:r>
            <a:rPr lang="en-US" sz="1400" dirty="0">
              <a:solidFill>
                <a:schemeClr val="tx1"/>
              </a:solidFill>
            </a:rPr>
            <a:t> </a:t>
          </a:r>
          <a:r>
            <a:rPr lang="en-US" sz="1400" dirty="0" err="1">
              <a:solidFill>
                <a:schemeClr val="tx1"/>
              </a:solidFill>
            </a:rPr>
            <a:t>aman</a:t>
          </a:r>
          <a:endParaRPr lang="en-US" sz="1400" dirty="0">
            <a:solidFill>
              <a:schemeClr val="tx1"/>
            </a:solidFill>
          </a:endParaRPr>
        </a:p>
      </dgm:t>
    </dgm:pt>
    <dgm:pt modelId="{97034ABB-54A3-4221-94F9-2C63923E80C2}" type="parTrans" cxnId="{983BFB98-1A5E-48BE-ADB4-E90B13B36355}">
      <dgm:prSet custT="1"/>
      <dgm:spPr/>
      <dgm:t>
        <a:bodyPr/>
        <a:lstStyle/>
        <a:p>
          <a:endParaRPr lang="en-US" sz="900">
            <a:solidFill>
              <a:schemeClr val="tx1"/>
            </a:solidFill>
          </a:endParaRPr>
        </a:p>
      </dgm:t>
    </dgm:pt>
    <dgm:pt modelId="{88AF4832-A802-499D-A7C8-13CF7D921553}" type="sibTrans" cxnId="{983BFB98-1A5E-48BE-ADB4-E90B13B36355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39138990-57EB-4DE8-AB50-A827EC97AF5B}">
      <dgm:prSet phldrT="[Text]" custT="1"/>
      <dgm:spPr/>
      <dgm:t>
        <a:bodyPr/>
        <a:lstStyle/>
        <a:p>
          <a:r>
            <a:rPr lang="en-US" sz="1400" smtClean="0">
              <a:solidFill>
                <a:schemeClr val="tx1"/>
              </a:solidFill>
            </a:rPr>
            <a:t>Telah mengikuti training dan kompeten untuk melakukan pekerjaan</a:t>
          </a:r>
          <a:endParaRPr lang="en-US" sz="1600" b="1" i="0" dirty="0">
            <a:solidFill>
              <a:schemeClr val="tx1"/>
            </a:solidFill>
          </a:endParaRPr>
        </a:p>
      </dgm:t>
    </dgm:pt>
    <dgm:pt modelId="{F4A5FE24-E261-4715-8F1F-CD21BCBF26A1}" type="parTrans" cxnId="{09E67839-3441-4BE1-AE87-604070043D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86704B2-A01D-4C86-9CB1-4B34D2EB6C70}" type="sibTrans" cxnId="{09E67839-3441-4BE1-AE87-604070043D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0A3BAC-52AA-4CA1-AACC-7FB8CBB08D41}">
      <dgm:prSet phldrT="[Text]" custT="1"/>
      <dgm:spPr/>
      <dgm:t>
        <a:bodyPr/>
        <a:lstStyle/>
        <a:p>
          <a:r>
            <a:rPr lang="en-US" sz="1400" smtClean="0">
              <a:solidFill>
                <a:schemeClr val="tx1"/>
              </a:solidFill>
            </a:rPr>
            <a:t>Siap untuk bekerja : cukup istirahat, bugar, fokus</a:t>
          </a:r>
          <a:endParaRPr lang="en-US" sz="1600" b="1" i="0" dirty="0">
            <a:solidFill>
              <a:schemeClr val="tx1"/>
            </a:solidFill>
          </a:endParaRPr>
        </a:p>
      </dgm:t>
    </dgm:pt>
    <dgm:pt modelId="{8EB61C4F-E13B-4805-86CB-3820C2853A22}" type="parTrans" cxnId="{45AD83E8-D49D-4BC6-864F-449EAE7B0E1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E5DD7E2-2A2A-491E-AAA1-D84D33FE0C24}" type="sibTrans" cxnId="{45AD83E8-D49D-4BC6-864F-449EAE7B0E1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2C95889-814B-4B41-A1A6-391025EBCA80}" type="pres">
      <dgm:prSet presAssocID="{692F1EAF-B8A9-4582-B72A-41ED93696AB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940ABD-03BF-4F19-9B59-8D7E01A7D2AA}" type="pres">
      <dgm:prSet presAssocID="{39138990-57EB-4DE8-AB50-A827EC97AF5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49E390-946C-47C8-A620-68090333271F}" type="pres">
      <dgm:prSet presAssocID="{B86704B2-A01D-4C86-9CB1-4B34D2EB6C70}" presName="sibTrans" presStyleCnt="0"/>
      <dgm:spPr/>
      <dgm:t>
        <a:bodyPr/>
        <a:lstStyle/>
        <a:p>
          <a:endParaRPr lang="en-US"/>
        </a:p>
      </dgm:t>
    </dgm:pt>
    <dgm:pt modelId="{DB57A9D3-5E03-4E90-916B-79A3C84E10FA}" type="pres">
      <dgm:prSet presAssocID="{360A3BAC-52AA-4CA1-AACC-7FB8CBB08D4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12DF1-2EFC-41B8-94E2-AC193AD20021}" type="pres">
      <dgm:prSet presAssocID="{2E5DD7E2-2A2A-491E-AAA1-D84D33FE0C24}" presName="sibTrans" presStyleCnt="0"/>
      <dgm:spPr/>
      <dgm:t>
        <a:bodyPr/>
        <a:lstStyle/>
        <a:p>
          <a:endParaRPr lang="en-US"/>
        </a:p>
      </dgm:t>
    </dgm:pt>
    <dgm:pt modelId="{71757477-F1FC-4EBD-8EF9-0DF51998EA10}" type="pres">
      <dgm:prSet presAssocID="{1429A810-339A-4E73-BCB0-1DD72CAD899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2206F-77F1-44E8-99D3-4C60C73C9D7B}" type="pres">
      <dgm:prSet presAssocID="{2CC5033F-4EB4-4CB2-81A0-1B9A14CE80D2}" presName="sibTrans" presStyleCnt="0"/>
      <dgm:spPr/>
      <dgm:t>
        <a:bodyPr/>
        <a:lstStyle/>
        <a:p>
          <a:endParaRPr lang="en-US"/>
        </a:p>
      </dgm:t>
    </dgm:pt>
    <dgm:pt modelId="{99C5F4DA-A652-45B0-9BA3-35B7B3B38621}" type="pres">
      <dgm:prSet presAssocID="{AE95E559-A90A-49E9-9941-3ED84EC7450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28830-FE02-4240-B608-B2688C5E701C}" type="pres">
      <dgm:prSet presAssocID="{50791028-83A9-4AE9-B4C3-643AE305986C}" presName="sibTrans" presStyleCnt="0"/>
      <dgm:spPr/>
      <dgm:t>
        <a:bodyPr/>
        <a:lstStyle/>
        <a:p>
          <a:endParaRPr lang="en-US"/>
        </a:p>
      </dgm:t>
    </dgm:pt>
    <dgm:pt modelId="{B9E2334D-7CD6-47DF-A83C-3F95D1D190A5}" type="pres">
      <dgm:prSet presAssocID="{36AECBB7-2C1F-4EAC-95D3-A3586726722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7F10A-C9A5-458A-9A7F-A1F8E2464848}" type="pres">
      <dgm:prSet presAssocID="{A48ED845-B5CC-44F6-8824-3DB0DCA6147E}" presName="sibTrans" presStyleCnt="0"/>
      <dgm:spPr/>
      <dgm:t>
        <a:bodyPr/>
        <a:lstStyle/>
        <a:p>
          <a:endParaRPr lang="en-US"/>
        </a:p>
      </dgm:t>
    </dgm:pt>
    <dgm:pt modelId="{801E8086-C5C2-4DE6-B3DE-20BD21E11400}" type="pres">
      <dgm:prSet presAssocID="{2003DB0B-C733-4133-995B-3CB418BECF5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BC62D5-1CB6-435F-A6F6-9AB40DEA4EEB}" type="presOf" srcId="{39138990-57EB-4DE8-AB50-A827EC97AF5B}" destId="{B8940ABD-03BF-4F19-9B59-8D7E01A7D2AA}" srcOrd="0" destOrd="0" presId="urn:microsoft.com/office/officeart/2005/8/layout/hList6"/>
    <dgm:cxn modelId="{C7EC7752-FF2A-4994-9E69-FFA10C01D108}" type="presOf" srcId="{36AECBB7-2C1F-4EAC-95D3-A3586726722D}" destId="{B9E2334D-7CD6-47DF-A83C-3F95D1D190A5}" srcOrd="0" destOrd="0" presId="urn:microsoft.com/office/officeart/2005/8/layout/hList6"/>
    <dgm:cxn modelId="{130E6A97-BC69-4A69-AC23-84607B55D06D}" type="presOf" srcId="{AE95E559-A90A-49E9-9941-3ED84EC7450B}" destId="{99C5F4DA-A652-45B0-9BA3-35B7B3B38621}" srcOrd="0" destOrd="0" presId="urn:microsoft.com/office/officeart/2005/8/layout/hList6"/>
    <dgm:cxn modelId="{8C911595-7BBA-47BA-95D4-53155A324E66}" type="presOf" srcId="{360A3BAC-52AA-4CA1-AACC-7FB8CBB08D41}" destId="{DB57A9D3-5E03-4E90-916B-79A3C84E10FA}" srcOrd="0" destOrd="0" presId="urn:microsoft.com/office/officeart/2005/8/layout/hList6"/>
    <dgm:cxn modelId="{9AA8DCE9-EB42-4BEF-AEF0-FED79801C5B5}" srcId="{692F1EAF-B8A9-4582-B72A-41ED93696ABA}" destId="{AE95E559-A90A-49E9-9941-3ED84EC7450B}" srcOrd="3" destOrd="0" parTransId="{71B0049B-7606-4524-816E-14E805DEB746}" sibTransId="{50791028-83A9-4AE9-B4C3-643AE305986C}"/>
    <dgm:cxn modelId="{DF3919A1-52EC-4EDC-9AB2-38EA5C3EC5CD}" type="presOf" srcId="{692F1EAF-B8A9-4582-B72A-41ED93696ABA}" destId="{02C95889-814B-4B41-A1A6-391025EBCA80}" srcOrd="0" destOrd="0" presId="urn:microsoft.com/office/officeart/2005/8/layout/hList6"/>
    <dgm:cxn modelId="{866AB9F5-2233-4941-8439-EB90FBE89529}" srcId="{692F1EAF-B8A9-4582-B72A-41ED93696ABA}" destId="{1429A810-339A-4E73-BCB0-1DD72CAD899D}" srcOrd="2" destOrd="0" parTransId="{7AFCAC7F-3220-408B-8DD3-5E1EC75D2503}" sibTransId="{2CC5033F-4EB4-4CB2-81A0-1B9A14CE80D2}"/>
    <dgm:cxn modelId="{8A268A28-66D1-49EF-A108-7476C5C33704}" type="presOf" srcId="{2003DB0B-C733-4133-995B-3CB418BECF50}" destId="{801E8086-C5C2-4DE6-B3DE-20BD21E11400}" srcOrd="0" destOrd="0" presId="urn:microsoft.com/office/officeart/2005/8/layout/hList6"/>
    <dgm:cxn modelId="{AC459A99-B9F5-4C07-A7B3-2683E52FE3C7}" type="presOf" srcId="{1429A810-339A-4E73-BCB0-1DD72CAD899D}" destId="{71757477-F1FC-4EBD-8EF9-0DF51998EA10}" srcOrd="0" destOrd="0" presId="urn:microsoft.com/office/officeart/2005/8/layout/hList6"/>
    <dgm:cxn modelId="{09E67839-3441-4BE1-AE87-604070043D93}" srcId="{692F1EAF-B8A9-4582-B72A-41ED93696ABA}" destId="{39138990-57EB-4DE8-AB50-A827EC97AF5B}" srcOrd="0" destOrd="0" parTransId="{F4A5FE24-E261-4715-8F1F-CD21BCBF26A1}" sibTransId="{B86704B2-A01D-4C86-9CB1-4B34D2EB6C70}"/>
    <dgm:cxn modelId="{45AD83E8-D49D-4BC6-864F-449EAE7B0E18}" srcId="{692F1EAF-B8A9-4582-B72A-41ED93696ABA}" destId="{360A3BAC-52AA-4CA1-AACC-7FB8CBB08D41}" srcOrd="1" destOrd="0" parTransId="{8EB61C4F-E13B-4805-86CB-3820C2853A22}" sibTransId="{2E5DD7E2-2A2A-491E-AAA1-D84D33FE0C24}"/>
    <dgm:cxn modelId="{983BFB98-1A5E-48BE-ADB4-E90B13B36355}" srcId="{692F1EAF-B8A9-4582-B72A-41ED93696ABA}" destId="{2003DB0B-C733-4133-995B-3CB418BECF50}" srcOrd="5" destOrd="0" parTransId="{97034ABB-54A3-4221-94F9-2C63923E80C2}" sibTransId="{88AF4832-A802-499D-A7C8-13CF7D921553}"/>
    <dgm:cxn modelId="{EBD6AFD9-2724-447A-BCED-C5551B2FBD37}" srcId="{692F1EAF-B8A9-4582-B72A-41ED93696ABA}" destId="{36AECBB7-2C1F-4EAC-95D3-A3586726722D}" srcOrd="4" destOrd="0" parTransId="{261793DF-B292-4A45-87AD-B605C3C7E951}" sibTransId="{A48ED845-B5CC-44F6-8824-3DB0DCA6147E}"/>
    <dgm:cxn modelId="{7511EB8A-B988-4343-A1FA-BF3C4057FDDF}" type="presParOf" srcId="{02C95889-814B-4B41-A1A6-391025EBCA80}" destId="{B8940ABD-03BF-4F19-9B59-8D7E01A7D2AA}" srcOrd="0" destOrd="0" presId="urn:microsoft.com/office/officeart/2005/8/layout/hList6"/>
    <dgm:cxn modelId="{B65B0BB0-E210-4ED9-9490-D157F8AC904B}" type="presParOf" srcId="{02C95889-814B-4B41-A1A6-391025EBCA80}" destId="{7B49E390-946C-47C8-A620-68090333271F}" srcOrd="1" destOrd="0" presId="urn:microsoft.com/office/officeart/2005/8/layout/hList6"/>
    <dgm:cxn modelId="{9CC15973-18F4-4C35-B9E8-226CCC465D6B}" type="presParOf" srcId="{02C95889-814B-4B41-A1A6-391025EBCA80}" destId="{DB57A9D3-5E03-4E90-916B-79A3C84E10FA}" srcOrd="2" destOrd="0" presId="urn:microsoft.com/office/officeart/2005/8/layout/hList6"/>
    <dgm:cxn modelId="{28323404-EFF8-431E-AD06-C4E5C4385942}" type="presParOf" srcId="{02C95889-814B-4B41-A1A6-391025EBCA80}" destId="{C9712DF1-2EFC-41B8-94E2-AC193AD20021}" srcOrd="3" destOrd="0" presId="urn:microsoft.com/office/officeart/2005/8/layout/hList6"/>
    <dgm:cxn modelId="{ABF78EC4-6396-4B84-B70C-BCE2DAE90844}" type="presParOf" srcId="{02C95889-814B-4B41-A1A6-391025EBCA80}" destId="{71757477-F1FC-4EBD-8EF9-0DF51998EA10}" srcOrd="4" destOrd="0" presId="urn:microsoft.com/office/officeart/2005/8/layout/hList6"/>
    <dgm:cxn modelId="{4F64CF11-DD24-4EAE-A3C9-BF0D7FC9766A}" type="presParOf" srcId="{02C95889-814B-4B41-A1A6-391025EBCA80}" destId="{C682206F-77F1-44E8-99D3-4C60C73C9D7B}" srcOrd="5" destOrd="0" presId="urn:microsoft.com/office/officeart/2005/8/layout/hList6"/>
    <dgm:cxn modelId="{B0BEA85E-0AE6-4F0D-BFFC-9158C4E88F0A}" type="presParOf" srcId="{02C95889-814B-4B41-A1A6-391025EBCA80}" destId="{99C5F4DA-A652-45B0-9BA3-35B7B3B38621}" srcOrd="6" destOrd="0" presId="urn:microsoft.com/office/officeart/2005/8/layout/hList6"/>
    <dgm:cxn modelId="{54AE97A5-8D17-49B6-A23C-CF0C77A16C94}" type="presParOf" srcId="{02C95889-814B-4B41-A1A6-391025EBCA80}" destId="{16628830-FE02-4240-B608-B2688C5E701C}" srcOrd="7" destOrd="0" presId="urn:microsoft.com/office/officeart/2005/8/layout/hList6"/>
    <dgm:cxn modelId="{955435BC-68EE-46C8-BEE2-E2E04C49E9AA}" type="presParOf" srcId="{02C95889-814B-4B41-A1A6-391025EBCA80}" destId="{B9E2334D-7CD6-47DF-A83C-3F95D1D190A5}" srcOrd="8" destOrd="0" presId="urn:microsoft.com/office/officeart/2005/8/layout/hList6"/>
    <dgm:cxn modelId="{EFBEA653-D250-49D1-9AC3-E3FF1568B447}" type="presParOf" srcId="{02C95889-814B-4B41-A1A6-391025EBCA80}" destId="{3DC7F10A-C9A5-458A-9A7F-A1F8E2464848}" srcOrd="9" destOrd="0" presId="urn:microsoft.com/office/officeart/2005/8/layout/hList6"/>
    <dgm:cxn modelId="{D2071322-F02C-404B-9233-2484428DFDB6}" type="presParOf" srcId="{02C95889-814B-4B41-A1A6-391025EBCA80}" destId="{801E8086-C5C2-4DE6-B3DE-20BD21E11400}" srcOrd="10" destOrd="0" presId="urn:microsoft.com/office/officeart/2005/8/layout/hList6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54E4BF-4080-4982-9C42-9DBE9617D091}" type="doc">
      <dgm:prSet loTypeId="urn:microsoft.com/office/officeart/2005/8/layout/radial3" loCatId="cycle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0F7EAF-B9AC-4C08-BDEF-22FAC639B591}">
      <dgm:prSet phldrT="[Text]" custT="1"/>
      <dgm:spPr/>
      <dgm:t>
        <a:bodyPr/>
        <a:lstStyle/>
        <a:p>
          <a:pPr algn="ctr"/>
          <a:r>
            <a:rPr lang="en-US" sz="2400" dirty="0" err="1"/>
            <a:t>Sebelum</a:t>
          </a:r>
          <a:r>
            <a:rPr lang="en-US" sz="2400" dirty="0"/>
            <a:t> </a:t>
          </a:r>
          <a:r>
            <a:rPr lang="en-US" sz="2400" dirty="0" err="1"/>
            <a:t>memulai</a:t>
          </a:r>
          <a:r>
            <a:rPr lang="en-US" sz="2400" dirty="0"/>
            <a:t> </a:t>
          </a:r>
          <a:r>
            <a:rPr lang="en-US" sz="2400" dirty="0" err="1"/>
            <a:t>pekerjaan</a:t>
          </a:r>
          <a:endParaRPr lang="en-US" sz="2400" dirty="0"/>
        </a:p>
      </dgm:t>
    </dgm:pt>
    <dgm:pt modelId="{DD410FDB-F45B-4C71-A10E-D3A6B1720A5D}" type="parTrans" cxnId="{9B05D611-1BE4-419C-9988-579DBDB65218}">
      <dgm:prSet/>
      <dgm:spPr/>
      <dgm:t>
        <a:bodyPr/>
        <a:lstStyle/>
        <a:p>
          <a:pPr algn="ctr"/>
          <a:endParaRPr lang="en-US"/>
        </a:p>
      </dgm:t>
    </dgm:pt>
    <dgm:pt modelId="{7C1F3449-2895-4479-A9EF-364FC4E9E61C}" type="sibTrans" cxnId="{9B05D611-1BE4-419C-9988-579DBDB65218}">
      <dgm:prSet/>
      <dgm:spPr/>
      <dgm:t>
        <a:bodyPr/>
        <a:lstStyle/>
        <a:p>
          <a:pPr algn="ctr"/>
          <a:endParaRPr lang="en-US"/>
        </a:p>
      </dgm:t>
    </dgm:pt>
    <dgm:pt modelId="{44153A28-6651-444E-AFC2-0D7230759986}">
      <dgm:prSet phldrT="[Text]" custT="1"/>
      <dgm:spPr/>
      <dgm:t>
        <a:bodyPr/>
        <a:lstStyle/>
        <a:p>
          <a:pPr algn="ctr"/>
          <a:r>
            <a:rPr lang="en-US" sz="1400" dirty="0" err="1"/>
            <a:t>Melakukan</a:t>
          </a:r>
          <a:r>
            <a:rPr lang="en-US" sz="1400" dirty="0"/>
            <a:t> </a:t>
          </a:r>
          <a:r>
            <a:rPr lang="en-US" sz="1400" dirty="0" err="1"/>
            <a:t>indentifikasi</a:t>
          </a:r>
          <a:r>
            <a:rPr lang="en-US" sz="1400" dirty="0"/>
            <a:t> </a:t>
          </a:r>
          <a:r>
            <a:rPr lang="en-US" sz="1400" dirty="0" err="1"/>
            <a:t>bahaya</a:t>
          </a:r>
          <a:r>
            <a:rPr lang="en-US" sz="1400" dirty="0"/>
            <a:t> yang </a:t>
          </a:r>
          <a:r>
            <a:rPr lang="en-US" sz="1400" dirty="0" err="1"/>
            <a:t>ada</a:t>
          </a:r>
          <a:r>
            <a:rPr lang="en-US" sz="1400" dirty="0"/>
            <a:t> </a:t>
          </a:r>
          <a:r>
            <a:rPr lang="en-US" sz="1400" dirty="0" err="1" smtClean="0"/>
            <a:t>di</a:t>
          </a:r>
          <a:r>
            <a:rPr lang="en-US" sz="1400" dirty="0" smtClean="0"/>
            <a:t> </a:t>
          </a:r>
          <a:r>
            <a:rPr lang="en-US" sz="1400" dirty="0" err="1" smtClean="0"/>
            <a:t>tempat</a:t>
          </a:r>
          <a:r>
            <a:rPr lang="en-US" sz="1400" dirty="0" smtClean="0"/>
            <a:t> </a:t>
          </a:r>
          <a:r>
            <a:rPr lang="en-US" sz="1400" dirty="0" err="1"/>
            <a:t>kerja</a:t>
          </a:r>
          <a:endParaRPr lang="en-US" sz="1400" dirty="0"/>
        </a:p>
      </dgm:t>
    </dgm:pt>
    <dgm:pt modelId="{09B29ED6-3BBB-45F7-8E88-C12F40AAF34C}" type="parTrans" cxnId="{DC20F885-028B-4297-9B67-4F4387FB4902}">
      <dgm:prSet/>
      <dgm:spPr/>
      <dgm:t>
        <a:bodyPr/>
        <a:lstStyle/>
        <a:p>
          <a:pPr algn="ctr"/>
          <a:endParaRPr lang="en-US"/>
        </a:p>
      </dgm:t>
    </dgm:pt>
    <dgm:pt modelId="{FA91E974-DB64-478E-99A8-6476C6A9AF36}" type="sibTrans" cxnId="{DC20F885-028B-4297-9B67-4F4387FB4902}">
      <dgm:prSet/>
      <dgm:spPr/>
      <dgm:t>
        <a:bodyPr/>
        <a:lstStyle/>
        <a:p>
          <a:pPr algn="ctr"/>
          <a:endParaRPr lang="en-US"/>
        </a:p>
      </dgm:t>
    </dgm:pt>
    <dgm:pt modelId="{1BCCE550-314B-4EDD-963B-E2D1F4327874}">
      <dgm:prSet phldrT="[Text]" custT="1"/>
      <dgm:spPr/>
      <dgm:t>
        <a:bodyPr/>
        <a:lstStyle/>
        <a:p>
          <a:pPr algn="ctr"/>
          <a:r>
            <a:rPr lang="en-US" sz="1400" dirty="0" err="1"/>
            <a:t>Pastikan</a:t>
          </a:r>
          <a:r>
            <a:rPr lang="en-US" sz="1400" dirty="0"/>
            <a:t> </a:t>
          </a:r>
          <a:r>
            <a:rPr lang="en-US" sz="1400" dirty="0" err="1"/>
            <a:t>telah</a:t>
          </a:r>
          <a:r>
            <a:rPr lang="en-US" sz="1400" dirty="0"/>
            <a:t> </a:t>
          </a:r>
          <a:r>
            <a:rPr lang="en-US" sz="1400" dirty="0" err="1"/>
            <a:t>memperoleh</a:t>
          </a:r>
          <a:r>
            <a:rPr lang="en-US" sz="1400" dirty="0"/>
            <a:t> work permit yang </a:t>
          </a:r>
          <a:r>
            <a:rPr lang="en-US" sz="1400" dirty="0" err="1"/>
            <a:t>dibutuhkan</a:t>
          </a:r>
          <a:endParaRPr lang="en-US" sz="1400" dirty="0"/>
        </a:p>
      </dgm:t>
    </dgm:pt>
    <dgm:pt modelId="{6E00DA9E-EBFF-4DF3-93EA-9632B3B0E234}" type="parTrans" cxnId="{E01E6140-180A-43EE-AA99-C1300276F715}">
      <dgm:prSet/>
      <dgm:spPr/>
      <dgm:t>
        <a:bodyPr/>
        <a:lstStyle/>
        <a:p>
          <a:pPr algn="ctr"/>
          <a:endParaRPr lang="en-US"/>
        </a:p>
      </dgm:t>
    </dgm:pt>
    <dgm:pt modelId="{1E9031D1-50CD-4D46-A9C9-852B7F99FB95}" type="sibTrans" cxnId="{E01E6140-180A-43EE-AA99-C1300276F715}">
      <dgm:prSet/>
      <dgm:spPr/>
      <dgm:t>
        <a:bodyPr/>
        <a:lstStyle/>
        <a:p>
          <a:pPr algn="ctr"/>
          <a:endParaRPr lang="en-US"/>
        </a:p>
      </dgm:t>
    </dgm:pt>
    <dgm:pt modelId="{CB6BC97C-6E49-40C7-AE6C-72346424BA4C}">
      <dgm:prSet phldrT="[Text]" custT="1"/>
      <dgm:spPr/>
      <dgm:t>
        <a:bodyPr/>
        <a:lstStyle/>
        <a:p>
          <a:pPr algn="ctr"/>
          <a:r>
            <a:rPr lang="en-US" sz="1400" dirty="0" err="1"/>
            <a:t>Gunakan</a:t>
          </a:r>
          <a:r>
            <a:rPr lang="en-US" sz="1400" dirty="0"/>
            <a:t> </a:t>
          </a:r>
          <a:r>
            <a:rPr lang="en-US" sz="1400" dirty="0" err="1"/>
            <a:t>prosedur</a:t>
          </a:r>
          <a:r>
            <a:rPr lang="en-US" sz="1400" dirty="0"/>
            <a:t> </a:t>
          </a:r>
          <a:r>
            <a:rPr lang="en-US" sz="1400" dirty="0" err="1"/>
            <a:t>bekerja</a:t>
          </a:r>
          <a:r>
            <a:rPr lang="en-US" sz="1400" dirty="0"/>
            <a:t> yang </a:t>
          </a:r>
          <a:r>
            <a:rPr lang="en-US" sz="1400" dirty="0" err="1"/>
            <a:t>sesuai</a:t>
          </a:r>
          <a:endParaRPr lang="en-US" sz="1400" dirty="0"/>
        </a:p>
      </dgm:t>
    </dgm:pt>
    <dgm:pt modelId="{493D7AB2-64FB-439D-BEA3-7CBFEC3F9D2C}" type="parTrans" cxnId="{5B6232F4-26C2-4510-ADB8-E4D1E6290F56}">
      <dgm:prSet/>
      <dgm:spPr/>
      <dgm:t>
        <a:bodyPr/>
        <a:lstStyle/>
        <a:p>
          <a:pPr algn="ctr"/>
          <a:endParaRPr lang="en-US"/>
        </a:p>
      </dgm:t>
    </dgm:pt>
    <dgm:pt modelId="{DA41BD4D-FCDA-42C0-B3B5-576BBB17110C}" type="sibTrans" cxnId="{5B6232F4-26C2-4510-ADB8-E4D1E6290F56}">
      <dgm:prSet/>
      <dgm:spPr/>
      <dgm:t>
        <a:bodyPr/>
        <a:lstStyle/>
        <a:p>
          <a:pPr algn="ctr"/>
          <a:endParaRPr lang="en-US"/>
        </a:p>
      </dgm:t>
    </dgm:pt>
    <dgm:pt modelId="{0AE79652-7B2A-4D41-83C8-761B8E4C4BAF}">
      <dgm:prSet phldrT="[Text]" custT="1"/>
      <dgm:spPr/>
      <dgm:t>
        <a:bodyPr/>
        <a:lstStyle/>
        <a:p>
          <a:pPr algn="ctr"/>
          <a:r>
            <a:rPr lang="en-US" sz="1400"/>
            <a:t>Hentikan pekerjaan segera jika ada bahaya yang tidak terkontrol</a:t>
          </a:r>
        </a:p>
      </dgm:t>
    </dgm:pt>
    <dgm:pt modelId="{CB7E4642-C134-4285-B9E0-11B8AE5A40D5}" type="parTrans" cxnId="{BFB891A0-D459-4B06-8C20-A0FF22E47316}">
      <dgm:prSet/>
      <dgm:spPr/>
      <dgm:t>
        <a:bodyPr/>
        <a:lstStyle/>
        <a:p>
          <a:pPr algn="ctr"/>
          <a:endParaRPr lang="en-US"/>
        </a:p>
      </dgm:t>
    </dgm:pt>
    <dgm:pt modelId="{00B5995D-EFEA-47EA-AE1D-A4741B4372FE}" type="sibTrans" cxnId="{BFB891A0-D459-4B06-8C20-A0FF22E47316}">
      <dgm:prSet/>
      <dgm:spPr/>
      <dgm:t>
        <a:bodyPr/>
        <a:lstStyle/>
        <a:p>
          <a:pPr algn="ctr"/>
          <a:endParaRPr lang="en-US"/>
        </a:p>
      </dgm:t>
    </dgm:pt>
    <dgm:pt modelId="{3E2875B5-3C4C-462E-9779-B25FA0D07741}">
      <dgm:prSet phldrT="[Text]" custT="1"/>
      <dgm:spPr/>
      <dgm:t>
        <a:bodyPr/>
        <a:lstStyle/>
        <a:p>
          <a:pPr algn="ctr"/>
          <a:r>
            <a:rPr lang="en-US" sz="1300" dirty="0" err="1"/>
            <a:t>Pastikan</a:t>
          </a:r>
          <a:r>
            <a:rPr lang="en-US" sz="1300" dirty="0"/>
            <a:t> </a:t>
          </a:r>
          <a:r>
            <a:rPr lang="en-US" sz="1300" dirty="0" err="1"/>
            <a:t>semua</a:t>
          </a:r>
          <a:r>
            <a:rPr lang="en-US" sz="1300" dirty="0"/>
            <a:t> </a:t>
          </a:r>
          <a:r>
            <a:rPr lang="en-US" sz="1300" dirty="0" err="1" smtClean="0"/>
            <a:t>risiko</a:t>
          </a:r>
          <a:r>
            <a:rPr lang="en-US" sz="1300" dirty="0" smtClean="0"/>
            <a:t> </a:t>
          </a:r>
          <a:r>
            <a:rPr lang="en-US" sz="1300" dirty="0"/>
            <a:t>yang </a:t>
          </a:r>
          <a:r>
            <a:rPr lang="en-US" sz="1300" dirty="0" err="1"/>
            <a:t>ada</a:t>
          </a:r>
          <a:r>
            <a:rPr lang="en-US" sz="1300" dirty="0"/>
            <a:t> </a:t>
          </a:r>
          <a:r>
            <a:rPr lang="en-US" sz="1300" dirty="0" err="1"/>
            <a:t>telah</a:t>
          </a:r>
          <a:r>
            <a:rPr lang="en-US" sz="1300" dirty="0"/>
            <a:t> </a:t>
          </a:r>
          <a:r>
            <a:rPr lang="en-US" sz="1300" dirty="0" err="1"/>
            <a:t>dimitigasi</a:t>
          </a:r>
          <a:r>
            <a:rPr lang="en-US" sz="1300" dirty="0"/>
            <a:t> </a:t>
          </a:r>
          <a:r>
            <a:rPr lang="en-US" sz="1300" dirty="0" err="1"/>
            <a:t>untuk</a:t>
          </a:r>
          <a:r>
            <a:rPr lang="en-US" sz="1300" dirty="0"/>
            <a:t> </a:t>
          </a:r>
          <a:r>
            <a:rPr lang="en-US" sz="1300" dirty="0" err="1"/>
            <a:t>mencegah</a:t>
          </a:r>
          <a:r>
            <a:rPr lang="en-US" sz="1300" dirty="0"/>
            <a:t> </a:t>
          </a:r>
          <a:r>
            <a:rPr lang="en-US" sz="1300" dirty="0" err="1"/>
            <a:t>insiden</a:t>
          </a:r>
          <a:endParaRPr lang="en-US" sz="1300" dirty="0"/>
        </a:p>
      </dgm:t>
    </dgm:pt>
    <dgm:pt modelId="{925DED04-6FE3-4575-B155-6440B1B111F6}" type="sibTrans" cxnId="{E785E64D-BE77-441A-924F-EE2847186972}">
      <dgm:prSet/>
      <dgm:spPr/>
      <dgm:t>
        <a:bodyPr/>
        <a:lstStyle/>
        <a:p>
          <a:pPr algn="ctr"/>
          <a:endParaRPr lang="en-US"/>
        </a:p>
      </dgm:t>
    </dgm:pt>
    <dgm:pt modelId="{09FC306E-C818-4B89-92F2-B7D34BBF6FDC}" type="parTrans" cxnId="{E785E64D-BE77-441A-924F-EE2847186972}">
      <dgm:prSet/>
      <dgm:spPr/>
      <dgm:t>
        <a:bodyPr/>
        <a:lstStyle/>
        <a:p>
          <a:pPr algn="ctr"/>
          <a:endParaRPr lang="en-US"/>
        </a:p>
      </dgm:t>
    </dgm:pt>
    <dgm:pt modelId="{0DCA9CE9-D951-4B2A-9B62-CB7073356B09}" type="pres">
      <dgm:prSet presAssocID="{2254E4BF-4080-4982-9C42-9DBE9617D09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B2A13D-4B39-4204-BE05-D13500073DCD}" type="pres">
      <dgm:prSet presAssocID="{2254E4BF-4080-4982-9C42-9DBE9617D091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C7BD1206-34A5-4C7A-B083-B79D40B89D00}" type="pres">
      <dgm:prSet presAssocID="{BE0F7EAF-B9AC-4C08-BDEF-22FAC639B591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443363E6-EDEF-4A8E-BE0C-9D3A8FA66F08}" type="pres">
      <dgm:prSet presAssocID="{44153A28-6651-444E-AFC2-0D7230759986}" presName="node" presStyleLbl="vennNode1" presStyleIdx="1" presStyleCnt="6" custScaleX="112341" custScaleY="11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744C5-B406-405D-AF1B-19FD4E4B119C}" type="pres">
      <dgm:prSet presAssocID="{3E2875B5-3C4C-462E-9779-B25FA0D07741}" presName="node" presStyleLbl="vennNode1" presStyleIdx="2" presStyleCnt="6" custScaleX="116903" custScaleY="116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C47AC-D702-45F7-9878-94A67B3DAB10}" type="pres">
      <dgm:prSet presAssocID="{1BCCE550-314B-4EDD-963B-E2D1F4327874}" presName="node" presStyleLbl="vennNode1" presStyleIdx="3" presStyleCnt="6" custScaleX="117879" custScaleY="1178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DA8C5-BDA6-4861-8621-09EEDFC25902}" type="pres">
      <dgm:prSet presAssocID="{CB6BC97C-6E49-40C7-AE6C-72346424BA4C}" presName="node" presStyleLbl="vennNode1" presStyleIdx="4" presStyleCnt="6" custScaleX="114922" custScaleY="1149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F69BF-13FF-4FFB-9338-867358F3B6F4}" type="pres">
      <dgm:prSet presAssocID="{0AE79652-7B2A-4D41-83C8-761B8E4C4BAF}" presName="node" presStyleLbl="vennNode1" presStyleIdx="5" presStyleCnt="6" custScaleX="115169" custScaleY="1151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B891A0-D459-4B06-8C20-A0FF22E47316}" srcId="{BE0F7EAF-B9AC-4C08-BDEF-22FAC639B591}" destId="{0AE79652-7B2A-4D41-83C8-761B8E4C4BAF}" srcOrd="4" destOrd="0" parTransId="{CB7E4642-C134-4285-B9E0-11B8AE5A40D5}" sibTransId="{00B5995D-EFEA-47EA-AE1D-A4741B4372FE}"/>
    <dgm:cxn modelId="{E01E6140-180A-43EE-AA99-C1300276F715}" srcId="{BE0F7EAF-B9AC-4C08-BDEF-22FAC639B591}" destId="{1BCCE550-314B-4EDD-963B-E2D1F4327874}" srcOrd="2" destOrd="0" parTransId="{6E00DA9E-EBFF-4DF3-93EA-9632B3B0E234}" sibTransId="{1E9031D1-50CD-4D46-A9C9-852B7F99FB95}"/>
    <dgm:cxn modelId="{0535BD17-E2E6-4AC9-9A6F-D1AA9E81CB6E}" type="presOf" srcId="{0AE79652-7B2A-4D41-83C8-761B8E4C4BAF}" destId="{54CF69BF-13FF-4FFB-9338-867358F3B6F4}" srcOrd="0" destOrd="0" presId="urn:microsoft.com/office/officeart/2005/8/layout/radial3"/>
    <dgm:cxn modelId="{5B6232F4-26C2-4510-ADB8-E4D1E6290F56}" srcId="{BE0F7EAF-B9AC-4C08-BDEF-22FAC639B591}" destId="{CB6BC97C-6E49-40C7-AE6C-72346424BA4C}" srcOrd="3" destOrd="0" parTransId="{493D7AB2-64FB-439D-BEA3-7CBFEC3F9D2C}" sibTransId="{DA41BD4D-FCDA-42C0-B3B5-576BBB17110C}"/>
    <dgm:cxn modelId="{91A2DCA3-64C6-4452-9A3E-477AA7CB4B6C}" type="presOf" srcId="{2254E4BF-4080-4982-9C42-9DBE9617D091}" destId="{0DCA9CE9-D951-4B2A-9B62-CB7073356B09}" srcOrd="0" destOrd="0" presId="urn:microsoft.com/office/officeart/2005/8/layout/radial3"/>
    <dgm:cxn modelId="{9B05D611-1BE4-419C-9988-579DBDB65218}" srcId="{2254E4BF-4080-4982-9C42-9DBE9617D091}" destId="{BE0F7EAF-B9AC-4C08-BDEF-22FAC639B591}" srcOrd="0" destOrd="0" parTransId="{DD410FDB-F45B-4C71-A10E-D3A6B1720A5D}" sibTransId="{7C1F3449-2895-4479-A9EF-364FC4E9E61C}"/>
    <dgm:cxn modelId="{E785E64D-BE77-441A-924F-EE2847186972}" srcId="{BE0F7EAF-B9AC-4C08-BDEF-22FAC639B591}" destId="{3E2875B5-3C4C-462E-9779-B25FA0D07741}" srcOrd="1" destOrd="0" parTransId="{09FC306E-C818-4B89-92F2-B7D34BBF6FDC}" sibTransId="{925DED04-6FE3-4575-B155-6440B1B111F6}"/>
    <dgm:cxn modelId="{5F289198-F587-4315-941D-B9E5C64679D8}" type="presOf" srcId="{1BCCE550-314B-4EDD-963B-E2D1F4327874}" destId="{F43C47AC-D702-45F7-9878-94A67B3DAB10}" srcOrd="0" destOrd="0" presId="urn:microsoft.com/office/officeart/2005/8/layout/radial3"/>
    <dgm:cxn modelId="{43747634-9C92-46D5-A56C-B756D35A1EE0}" type="presOf" srcId="{3E2875B5-3C4C-462E-9779-B25FA0D07741}" destId="{A6F744C5-B406-405D-AF1B-19FD4E4B119C}" srcOrd="0" destOrd="0" presId="urn:microsoft.com/office/officeart/2005/8/layout/radial3"/>
    <dgm:cxn modelId="{7F3FA6A9-3CC0-4528-A1C7-44E5B3D7FBF5}" type="presOf" srcId="{44153A28-6651-444E-AFC2-0D7230759986}" destId="{443363E6-EDEF-4A8E-BE0C-9D3A8FA66F08}" srcOrd="0" destOrd="0" presId="urn:microsoft.com/office/officeart/2005/8/layout/radial3"/>
    <dgm:cxn modelId="{20E231EF-D724-4DDC-878E-FDCF4217F6B2}" type="presOf" srcId="{BE0F7EAF-B9AC-4C08-BDEF-22FAC639B591}" destId="{C7BD1206-34A5-4C7A-B083-B79D40B89D00}" srcOrd="0" destOrd="0" presId="urn:microsoft.com/office/officeart/2005/8/layout/radial3"/>
    <dgm:cxn modelId="{1C5C9E63-8081-47A1-95AC-0D217EF558B9}" type="presOf" srcId="{CB6BC97C-6E49-40C7-AE6C-72346424BA4C}" destId="{11DDA8C5-BDA6-4861-8621-09EEDFC25902}" srcOrd="0" destOrd="0" presId="urn:microsoft.com/office/officeart/2005/8/layout/radial3"/>
    <dgm:cxn modelId="{DC20F885-028B-4297-9B67-4F4387FB4902}" srcId="{BE0F7EAF-B9AC-4C08-BDEF-22FAC639B591}" destId="{44153A28-6651-444E-AFC2-0D7230759986}" srcOrd="0" destOrd="0" parTransId="{09B29ED6-3BBB-45F7-8E88-C12F40AAF34C}" sibTransId="{FA91E974-DB64-478E-99A8-6476C6A9AF36}"/>
    <dgm:cxn modelId="{2771025B-CA1D-4D27-A2CB-34957B2BEA24}" type="presParOf" srcId="{0DCA9CE9-D951-4B2A-9B62-CB7073356B09}" destId="{B4B2A13D-4B39-4204-BE05-D13500073DCD}" srcOrd="0" destOrd="0" presId="urn:microsoft.com/office/officeart/2005/8/layout/radial3"/>
    <dgm:cxn modelId="{7AE45C0B-8E7C-4BAF-B28C-F534971AB6A5}" type="presParOf" srcId="{B4B2A13D-4B39-4204-BE05-D13500073DCD}" destId="{C7BD1206-34A5-4C7A-B083-B79D40B89D00}" srcOrd="0" destOrd="0" presId="urn:microsoft.com/office/officeart/2005/8/layout/radial3"/>
    <dgm:cxn modelId="{14BF1F77-1FA0-4B82-B8DC-D66E382E5E53}" type="presParOf" srcId="{B4B2A13D-4B39-4204-BE05-D13500073DCD}" destId="{443363E6-EDEF-4A8E-BE0C-9D3A8FA66F08}" srcOrd="1" destOrd="0" presId="urn:microsoft.com/office/officeart/2005/8/layout/radial3"/>
    <dgm:cxn modelId="{2BFFF108-63C0-42CF-82C0-F87E0B387B64}" type="presParOf" srcId="{B4B2A13D-4B39-4204-BE05-D13500073DCD}" destId="{A6F744C5-B406-405D-AF1B-19FD4E4B119C}" srcOrd="2" destOrd="0" presId="urn:microsoft.com/office/officeart/2005/8/layout/radial3"/>
    <dgm:cxn modelId="{4526E32E-5579-4F37-BFC6-687701FD012D}" type="presParOf" srcId="{B4B2A13D-4B39-4204-BE05-D13500073DCD}" destId="{F43C47AC-D702-45F7-9878-94A67B3DAB10}" srcOrd="3" destOrd="0" presId="urn:microsoft.com/office/officeart/2005/8/layout/radial3"/>
    <dgm:cxn modelId="{81EB1279-500F-4CD3-A0A9-C97386EBDE56}" type="presParOf" srcId="{B4B2A13D-4B39-4204-BE05-D13500073DCD}" destId="{11DDA8C5-BDA6-4861-8621-09EEDFC25902}" srcOrd="4" destOrd="0" presId="urn:microsoft.com/office/officeart/2005/8/layout/radial3"/>
    <dgm:cxn modelId="{4D6BAAD3-EFA5-4BDE-B9C1-8A6E52329C49}" type="presParOf" srcId="{B4B2A13D-4B39-4204-BE05-D13500073DCD}" destId="{54CF69BF-13FF-4FFB-9338-867358F3B6F4}" srcOrd="5" destOrd="0" presId="urn:microsoft.com/office/officeart/2005/8/layout/radial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F7528-02E0-40C0-98A9-472D1C3C34C6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22D89-E222-4B19-B63B-29B4989092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714375"/>
            <a:ext cx="4570413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58823"/>
            <a:ext cx="5030391" cy="4073071"/>
          </a:xfrm>
          <a:noFill/>
          <a:ln/>
        </p:spPr>
        <p:txBody>
          <a:bodyPr/>
          <a:lstStyle/>
          <a:p>
            <a:r>
              <a:rPr lang="en-US" b="1" u="sng" smtClean="0"/>
              <a:t>Presenter Notes</a:t>
            </a:r>
            <a:endParaRPr lang="en-GB" smtClean="0"/>
          </a:p>
          <a:p>
            <a:r>
              <a:rPr lang="en-GB" smtClean="0"/>
              <a:t>This is a continuum. Accidents can be caused by problems at each level, and so have different solutions. </a:t>
            </a:r>
          </a:p>
          <a:p>
            <a:r>
              <a:rPr lang="en-GB" smtClean="0"/>
              <a:t>Working safely identifies where your problem is for a team and provides help in solving it. </a:t>
            </a:r>
          </a:p>
          <a:p>
            <a:r>
              <a:rPr lang="en-GB" b="1" u="sng" smtClean="0"/>
              <a:t>SENSE</a:t>
            </a:r>
          </a:p>
          <a:p>
            <a:pPr>
              <a:buFontTx/>
              <a:buChar char="•"/>
            </a:pPr>
            <a:r>
              <a:rPr lang="en-GB" b="1" smtClean="0"/>
              <a:t>Can you spot the hazard? (Recognise it). If you can’t do this, rest of the process will not happen</a:t>
            </a:r>
          </a:p>
          <a:p>
            <a:r>
              <a:rPr lang="en-GB" b="1" u="sng" smtClean="0"/>
              <a:t>KNOW</a:t>
            </a:r>
          </a:p>
          <a:p>
            <a:pPr>
              <a:buFontTx/>
              <a:buChar char="•"/>
            </a:pPr>
            <a:r>
              <a:rPr lang="en-US" b="1" smtClean="0"/>
              <a:t>Is it dangerous? Work out mental risk assessment</a:t>
            </a:r>
          </a:p>
          <a:p>
            <a:r>
              <a:rPr lang="en-US" b="1" u="sng" smtClean="0"/>
              <a:t>PLAN (Can do)</a:t>
            </a:r>
          </a:p>
          <a:p>
            <a:pPr>
              <a:buFontTx/>
              <a:buChar char="•"/>
            </a:pPr>
            <a:r>
              <a:rPr lang="en-US" b="1" smtClean="0"/>
              <a:t>Do you know what to do?</a:t>
            </a:r>
          </a:p>
          <a:p>
            <a:r>
              <a:rPr lang="en-US" b="1" u="sng" smtClean="0"/>
              <a:t>ACT (Do it)</a:t>
            </a:r>
          </a:p>
          <a:p>
            <a:pPr>
              <a:buFontTx/>
              <a:buChar char="•"/>
            </a:pPr>
            <a:r>
              <a:rPr lang="en-US" b="1" smtClean="0"/>
              <a:t>Do you do what you should do?</a:t>
            </a:r>
          </a:p>
          <a:p>
            <a:pPr>
              <a:buFontTx/>
              <a:buChar char="•"/>
            </a:pPr>
            <a:r>
              <a:rPr lang="en-US" b="1" smtClean="0"/>
              <a:t>Is doing it a habit?</a:t>
            </a:r>
          </a:p>
          <a:p>
            <a:r>
              <a:rPr lang="en-US" smtClean="0"/>
              <a:t>The Proactive Intervention tool STOP Card, ACT or PAKAT is linked to the process in the The Look, Speak and Listen part.</a:t>
            </a:r>
            <a:endParaRPr lang="en-US" b="1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822325"/>
            <a:ext cx="7870825" cy="11668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860925"/>
            <a:ext cx="5380037" cy="1231900"/>
          </a:xfrm>
        </p:spPr>
        <p:txBody>
          <a:bodyPr anchor="b"/>
          <a:lstStyle>
            <a:lvl1pPr marL="0" indent="0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renewable spirit (kecil)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867400" y="5181600"/>
            <a:ext cx="2900007" cy="1142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401638"/>
            <a:ext cx="2100263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1638"/>
            <a:ext cx="615315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8451-0081-4AD3-B048-37077AB3C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FEFC2-3002-4937-B98E-36C015BBE6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8213" y="5416550"/>
            <a:ext cx="2808287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822325"/>
            <a:ext cx="7870825" cy="11668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860925"/>
            <a:ext cx="5380037" cy="1231900"/>
          </a:xfrm>
        </p:spPr>
        <p:txBody>
          <a:bodyPr anchor="b"/>
          <a:lstStyle>
            <a:lvl1pPr marL="0" indent="0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2763"/>
            <a:ext cx="4125913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513" y="1782763"/>
            <a:ext cx="4127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401638"/>
            <a:ext cx="2100263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1638"/>
            <a:ext cx="615315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8451-0081-4AD3-B048-37077AB3C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8213" y="5416550"/>
            <a:ext cx="2808287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1188" y="822325"/>
            <a:ext cx="7870825" cy="11668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1188" y="4860925"/>
            <a:ext cx="5380037" cy="1231900"/>
          </a:xfrm>
        </p:spPr>
        <p:txBody>
          <a:bodyPr anchor="b"/>
          <a:lstStyle>
            <a:lvl1pPr marL="0" indent="0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2763"/>
            <a:ext cx="4125913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513" y="1782763"/>
            <a:ext cx="4127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401638"/>
            <a:ext cx="2100263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01638"/>
            <a:ext cx="615315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8451-0081-4AD3-B048-37077AB3C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82763"/>
            <a:ext cx="4125913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513" y="1782763"/>
            <a:ext cx="4127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72238"/>
            <a:ext cx="73199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01638"/>
            <a:ext cx="8405813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82763"/>
            <a:ext cx="840581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763" y="6492875"/>
            <a:ext cx="28956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endParaRPr lang="en-US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30738" y="6480175"/>
            <a:ext cx="21336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renewable spirit (kecil).jpg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7467600" y="6285632"/>
            <a:ext cx="1452207" cy="5723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472238"/>
            <a:ext cx="73199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01638"/>
            <a:ext cx="8405813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82763"/>
            <a:ext cx="840581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763" y="6492875"/>
            <a:ext cx="28956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endParaRPr lang="en-US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30738" y="6480175"/>
            <a:ext cx="21336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372350" y="6472238"/>
            <a:ext cx="13493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472238"/>
            <a:ext cx="731996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01638"/>
            <a:ext cx="8405813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82763"/>
            <a:ext cx="840581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763" y="6492875"/>
            <a:ext cx="28956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endParaRPr lang="en-US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30738" y="6480175"/>
            <a:ext cx="21336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Times New Roman" pitchFamily="-111" charset="0"/>
              </a:defRPr>
            </a:lvl1pPr>
          </a:lstStyle>
          <a:p>
            <a:fld id="{CACF4ADC-F9AE-45C3-A677-DED07B59F4B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372350" y="6472238"/>
            <a:ext cx="13493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D000D"/>
          </a:solidFill>
          <a:latin typeface="Futura-Bol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gif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HSSE AWARENESS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800" b="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EWA </a:t>
            </a:r>
            <a:r>
              <a:rPr lang="en-US" dirty="0" smtClean="0"/>
              <a:t>PROGRAM 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405813" cy="1284287"/>
          </a:xfrm>
        </p:spPr>
        <p:txBody>
          <a:bodyPr/>
          <a:lstStyle/>
          <a:p>
            <a:r>
              <a:rPr lang="en-US" sz="3200" dirty="0" smtClean="0"/>
              <a:t>Hal-</a:t>
            </a:r>
            <a:r>
              <a:rPr lang="en-US" sz="3200" dirty="0" err="1" smtClean="0"/>
              <a:t>hal</a:t>
            </a:r>
            <a:r>
              <a:rPr lang="en-US" sz="3200" dirty="0" smtClean="0"/>
              <a:t> yang </a:t>
            </a:r>
            <a:r>
              <a:rPr lang="en-US" sz="3200" dirty="0" err="1" smtClean="0"/>
              <a:t>Perlu</a:t>
            </a:r>
            <a:r>
              <a:rPr lang="en-US" sz="3200" dirty="0" smtClean="0"/>
              <a:t> </a:t>
            </a:r>
            <a:r>
              <a:rPr lang="en-US" sz="3200" dirty="0" err="1" smtClean="0"/>
              <a:t>Dilakukan</a:t>
            </a:r>
            <a:r>
              <a:rPr lang="en-US" sz="3200" dirty="0" smtClean="0"/>
              <a:t> </a:t>
            </a:r>
            <a:r>
              <a:rPr lang="en-US" sz="3200" dirty="0" err="1" smtClean="0"/>
              <a:t>Sebelum</a:t>
            </a:r>
            <a:r>
              <a:rPr lang="en-US" sz="3200" dirty="0" smtClean="0"/>
              <a:t> </a:t>
            </a:r>
            <a:r>
              <a:rPr lang="en-US" sz="3200" dirty="0" err="1" smtClean="0"/>
              <a:t>Memulai</a:t>
            </a:r>
            <a:r>
              <a:rPr lang="en-US" sz="3200" dirty="0" smtClean="0"/>
              <a:t> </a:t>
            </a:r>
            <a:r>
              <a:rPr lang="en-US" sz="3200" dirty="0" err="1" smtClean="0"/>
              <a:t>Pekerjaan</a:t>
            </a:r>
            <a:endParaRPr lang="en-US" sz="32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85720" y="1285860"/>
          <a:ext cx="5567386" cy="492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http://2.bp.blogspot.com/-6F8ygkdDn6Q/UFhXIenalKI/AAAAAAAABRM/cWtWxfAy0RM/s1600/Mandatory-Safety-Rules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3429000"/>
            <a:ext cx="3333773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27080" y="997053"/>
            <a:ext cx="8321504" cy="4789401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b="1" cap="all" dirty="0" err="1" smtClean="0">
                <a:solidFill>
                  <a:srgbClr val="FF0000"/>
                </a:solidFill>
                <a:cs typeface="Arial" pitchFamily="34" charset="0"/>
              </a:rPr>
              <a:t>Bahaya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(Hazard) </a:t>
            </a:r>
            <a:r>
              <a:rPr lang="en-US" dirty="0" smtClean="0">
                <a:cs typeface="Arial" pitchFamily="34" charset="0"/>
              </a:rPr>
              <a:t>: </a:t>
            </a:r>
            <a:r>
              <a:rPr lang="en-US" dirty="0" err="1" smtClean="0">
                <a:cs typeface="Arial" pitchFamily="34" charset="0"/>
              </a:rPr>
              <a:t>adalah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suatu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situasi</a:t>
            </a:r>
            <a:r>
              <a:rPr lang="en-US" dirty="0" smtClean="0">
                <a:cs typeface="Arial" pitchFamily="34" charset="0"/>
              </a:rPr>
              <a:t> yang </a:t>
            </a:r>
            <a:r>
              <a:rPr lang="en-US" dirty="0" err="1" smtClean="0">
                <a:cs typeface="Arial" pitchFamily="34" charset="0"/>
              </a:rPr>
              <a:t>berpotensi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menimbulkan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kerugian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termasuk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kecelakaan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pada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manusia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kerusakan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aset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gangguan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produksi</a:t>
            </a:r>
            <a:r>
              <a:rPr lang="en-US" dirty="0" smtClean="0">
                <a:cs typeface="Arial" pitchFamily="34" charset="0"/>
              </a:rPr>
              <a:t>, </a:t>
            </a:r>
            <a:r>
              <a:rPr lang="en-US" dirty="0" err="1" smtClean="0">
                <a:cs typeface="Arial" pitchFamily="34" charset="0"/>
              </a:rPr>
              <a:t>dampak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lingkungan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reputasi</a:t>
            </a:r>
            <a:r>
              <a:rPr lang="en-US" dirty="0" smtClean="0">
                <a:cs typeface="Arial" pitchFamily="34" charset="0"/>
              </a:rPr>
              <a:t>.</a:t>
            </a:r>
          </a:p>
          <a:p>
            <a:pPr marL="0" indent="0"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dirty="0" smtClean="0">
              <a:cs typeface="Arial" pitchFamily="34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b="1" cap="all" dirty="0" err="1" smtClean="0">
                <a:solidFill>
                  <a:srgbClr val="FF0000"/>
                </a:solidFill>
                <a:cs typeface="Arial" pitchFamily="34" charset="0"/>
              </a:rPr>
              <a:t>RIsiko</a:t>
            </a:r>
            <a:r>
              <a:rPr lang="en-US" b="1" cap="all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i="1" dirty="0" smtClean="0">
                <a:cs typeface="Arial" pitchFamily="34" charset="0"/>
              </a:rPr>
              <a:t>(Risk) </a:t>
            </a:r>
            <a:r>
              <a:rPr lang="en-US" dirty="0" smtClean="0">
                <a:cs typeface="Arial" pitchFamily="34" charset="0"/>
              </a:rPr>
              <a:t>: </a:t>
            </a:r>
            <a:r>
              <a:rPr lang="en-US" dirty="0" err="1" smtClean="0">
                <a:cs typeface="Arial" pitchFamily="34" charset="0"/>
              </a:rPr>
              <a:t>adalah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suatu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pengukuran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tentang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kemungkinan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suatu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bahaya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terjadi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dan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tingkat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kerugian</a:t>
            </a:r>
            <a:r>
              <a:rPr lang="en-US" dirty="0" smtClean="0">
                <a:cs typeface="Arial" pitchFamily="34" charset="0"/>
              </a:rPr>
              <a:t> yang </a:t>
            </a:r>
            <a:r>
              <a:rPr lang="en-US" dirty="0" err="1" smtClean="0">
                <a:cs typeface="Arial" pitchFamily="34" charset="0"/>
              </a:rPr>
              <a:t>ditimbulkannya</a:t>
            </a:r>
            <a:r>
              <a:rPr lang="en-US" dirty="0" smtClean="0">
                <a:cs typeface="Arial" pitchFamily="34" charset="0"/>
              </a:rPr>
              <a:t>. 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749EC49-B4CD-4CEC-B42A-EF2CC9D1846E}" type="slidenum">
              <a:rPr lang="en-US" smtClean="0">
                <a:latin typeface="+mn-lt"/>
              </a:rPr>
              <a:pPr>
                <a:defRPr/>
              </a:pPr>
              <a:t>11</a:t>
            </a:fld>
            <a:endParaRPr lang="en-US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4557" y="142852"/>
            <a:ext cx="4369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cap="all" dirty="0" smtClean="0">
                <a:cs typeface="Arial" pitchFamily="34" charset="0"/>
              </a:rPr>
              <a:t>BAHAYA &amp; RISIKO</a:t>
            </a:r>
            <a:endParaRPr lang="en-US" sz="4000" b="1" u="sng" cap="all" dirty="0"/>
          </a:p>
        </p:txBody>
      </p:sp>
      <p:pic>
        <p:nvPicPr>
          <p:cNvPr id="14338" name="Picture 2" descr="http://www.plasticisers.org/uploads/images/cartoon_for_web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762146" y="3786190"/>
            <a:ext cx="5453060" cy="250304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40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0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TALK / TOOL BOX MEETING</a:t>
            </a:r>
            <a:endParaRPr lang="en-US" dirty="0"/>
          </a:p>
        </p:txBody>
      </p:sp>
      <p:pic>
        <p:nvPicPr>
          <p:cNvPr id="91138" name="Picture 2" descr="http://3.bp.blogspot.com/-OChI1DuLBK0/VCS_fMb_l-I/AAAAAAAAAOA/6bD9c4R9aqY/s1600/Safety%2BTalk%2BOH%2BTBBM%2BBaturaja%2BJumat%2B26-09-2014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71538" y="1428736"/>
            <a:ext cx="7143800" cy="257176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4348" y="4500570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US" sz="2000" dirty="0" smtClean="0"/>
              <a:t>Reminder </a:t>
            </a:r>
            <a:r>
              <a:rPr lang="en-US" sz="2000" dirty="0" err="1" smtClean="0"/>
              <a:t>karyawan</a:t>
            </a:r>
            <a:r>
              <a:rPr lang="en-US" sz="2000" dirty="0" smtClean="0"/>
              <a:t>/</a:t>
            </a:r>
            <a:r>
              <a:rPr lang="en-US" sz="2000" dirty="0" err="1" smtClean="0"/>
              <a:t>pekerja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mengenai</a:t>
            </a:r>
            <a:r>
              <a:rPr lang="en-US" sz="2000" dirty="0" smtClean="0"/>
              <a:t> </a:t>
            </a:r>
            <a:r>
              <a:rPr lang="en-US" sz="2000" dirty="0" err="1" smtClean="0"/>
              <a:t>hal-hal</a:t>
            </a:r>
            <a:r>
              <a:rPr lang="en-US" sz="2000" dirty="0" smtClean="0"/>
              <a:t>/</a:t>
            </a:r>
            <a:r>
              <a:rPr lang="en-US" sz="2000" dirty="0" err="1" smtClean="0"/>
              <a:t>topik</a:t>
            </a:r>
            <a:r>
              <a:rPr lang="en-US" sz="2000" dirty="0" smtClean="0"/>
              <a:t> </a:t>
            </a:r>
            <a:r>
              <a:rPr lang="en-US" sz="2000" dirty="0" err="1" smtClean="0"/>
              <a:t>terkait</a:t>
            </a:r>
            <a:r>
              <a:rPr lang="en-US" sz="2000" dirty="0" smtClean="0"/>
              <a:t> HSE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rutin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1284287"/>
          </a:xfrm>
        </p:spPr>
        <p:txBody>
          <a:bodyPr/>
          <a:lstStyle/>
          <a:p>
            <a:pPr lvl="0"/>
            <a:r>
              <a:rPr lang="en-US" dirty="0" smtClean="0"/>
              <a:t>PELATIHAN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214422"/>
            <a:ext cx="6643734" cy="4498975"/>
          </a:xfrm>
        </p:spPr>
        <p:txBody>
          <a:bodyPr/>
          <a:lstStyle/>
          <a:p>
            <a:pPr lvl="0"/>
            <a:r>
              <a:rPr lang="en-US" sz="2300" dirty="0" err="1" smtClean="0"/>
              <a:t>Setiap</a:t>
            </a:r>
            <a:r>
              <a:rPr lang="en-US" sz="2300" dirty="0" smtClean="0"/>
              <a:t> </a:t>
            </a:r>
            <a:r>
              <a:rPr lang="en-US" sz="2300" dirty="0" err="1" smtClean="0"/>
              <a:t>pekerja</a:t>
            </a:r>
            <a:r>
              <a:rPr lang="en-US" sz="2300" dirty="0" smtClean="0"/>
              <a:t> </a:t>
            </a:r>
            <a:r>
              <a:rPr lang="en-US" sz="2300" dirty="0" err="1" smtClean="0"/>
              <a:t>harus</a:t>
            </a:r>
            <a:r>
              <a:rPr lang="en-US" sz="2300" dirty="0" smtClean="0"/>
              <a:t> </a:t>
            </a:r>
            <a:r>
              <a:rPr lang="en-US" sz="2300" dirty="0" err="1" smtClean="0"/>
              <a:t>mendapatkan</a:t>
            </a:r>
            <a:r>
              <a:rPr lang="en-US" sz="2300" dirty="0" smtClean="0"/>
              <a:t> </a:t>
            </a:r>
            <a:r>
              <a:rPr lang="en-US" sz="2300" dirty="0" err="1" smtClean="0"/>
              <a:t>pelatihan</a:t>
            </a:r>
            <a:r>
              <a:rPr lang="en-US" sz="2300" dirty="0" smtClean="0"/>
              <a:t> </a:t>
            </a:r>
            <a:r>
              <a:rPr lang="en-US" sz="2300" dirty="0" err="1" smtClean="0"/>
              <a:t>sebelum</a:t>
            </a:r>
            <a:r>
              <a:rPr lang="en-US" sz="2300" dirty="0" smtClean="0"/>
              <a:t> </a:t>
            </a:r>
            <a:r>
              <a:rPr lang="en-US" sz="2300" dirty="0" err="1" smtClean="0"/>
              <a:t>bekerja</a:t>
            </a:r>
            <a:r>
              <a:rPr lang="en-US" sz="2300" dirty="0" smtClean="0"/>
              <a:t> </a:t>
            </a:r>
            <a:r>
              <a:rPr lang="en-US" sz="2300" dirty="0" err="1" smtClean="0"/>
              <a:t>atau</a:t>
            </a:r>
            <a:r>
              <a:rPr lang="en-US" sz="2300" dirty="0" smtClean="0"/>
              <a:t> </a:t>
            </a:r>
            <a:r>
              <a:rPr lang="en-US" sz="2300" dirty="0" err="1" smtClean="0"/>
              <a:t>mengoperasikan</a:t>
            </a:r>
            <a:r>
              <a:rPr lang="en-US" sz="2300" dirty="0" smtClean="0"/>
              <a:t> </a:t>
            </a:r>
            <a:r>
              <a:rPr lang="en-US" sz="2300" dirty="0" err="1" smtClean="0"/>
              <a:t>peralatan</a:t>
            </a:r>
            <a:r>
              <a:rPr lang="en-US" sz="2300" dirty="0" smtClean="0"/>
              <a:t>.</a:t>
            </a:r>
          </a:p>
          <a:p>
            <a:pPr lvl="0"/>
            <a:r>
              <a:rPr lang="en-US" sz="2300" dirty="0" err="1" smtClean="0"/>
              <a:t>Dokumentasi</a:t>
            </a:r>
            <a:r>
              <a:rPr lang="en-US" sz="2300" dirty="0" smtClean="0"/>
              <a:t> </a:t>
            </a:r>
            <a:r>
              <a:rPr lang="en-US" sz="2300" dirty="0" err="1" smtClean="0"/>
              <a:t>dari</a:t>
            </a:r>
            <a:r>
              <a:rPr lang="en-US" sz="2300" dirty="0" smtClean="0"/>
              <a:t> </a:t>
            </a:r>
            <a:r>
              <a:rPr lang="en-US" sz="2300" dirty="0" err="1" smtClean="0"/>
              <a:t>pelatihan</a:t>
            </a:r>
            <a:r>
              <a:rPr lang="en-US" sz="2300" dirty="0" smtClean="0"/>
              <a:t> yang </a:t>
            </a:r>
            <a:r>
              <a:rPr lang="en-US" sz="2300" dirty="0" err="1" smtClean="0"/>
              <a:t>telah</a:t>
            </a:r>
            <a:r>
              <a:rPr lang="en-US" sz="2300" dirty="0" smtClean="0"/>
              <a:t> </a:t>
            </a:r>
            <a:r>
              <a:rPr lang="en-US" sz="2300" dirty="0" err="1" smtClean="0"/>
              <a:t>dilakukan</a:t>
            </a:r>
            <a:r>
              <a:rPr lang="en-US" sz="2300" dirty="0" smtClean="0"/>
              <a:t> </a:t>
            </a:r>
            <a:r>
              <a:rPr lang="en-US" sz="2300" dirty="0" err="1" smtClean="0"/>
              <a:t>harus</a:t>
            </a:r>
            <a:r>
              <a:rPr lang="en-US" sz="2300" dirty="0" smtClean="0"/>
              <a:t> </a:t>
            </a:r>
            <a:r>
              <a:rPr lang="en-US" sz="2300" dirty="0" err="1" smtClean="0"/>
              <a:t>tersimpan</a:t>
            </a:r>
            <a:r>
              <a:rPr lang="en-US" sz="2300" dirty="0" smtClean="0"/>
              <a:t> </a:t>
            </a:r>
            <a:r>
              <a:rPr lang="en-US" sz="2300" dirty="0" err="1" smtClean="0"/>
              <a:t>di</a:t>
            </a:r>
            <a:r>
              <a:rPr lang="en-US" sz="2300" dirty="0" smtClean="0"/>
              <a:t> </a:t>
            </a:r>
            <a:r>
              <a:rPr lang="en-US" sz="2300" dirty="0" err="1" smtClean="0"/>
              <a:t>tempat</a:t>
            </a:r>
            <a:r>
              <a:rPr lang="en-US" sz="2300" dirty="0" smtClean="0"/>
              <a:t> </a:t>
            </a:r>
            <a:r>
              <a:rPr lang="en-US" sz="2300" dirty="0" err="1" smtClean="0"/>
              <a:t>kerja</a:t>
            </a:r>
            <a:endParaRPr lang="en-US" sz="2300" dirty="0" smtClean="0"/>
          </a:p>
          <a:p>
            <a:pPr lvl="0"/>
            <a:r>
              <a:rPr lang="en-US" sz="2300" dirty="0" err="1" smtClean="0"/>
              <a:t>Pekerja</a:t>
            </a:r>
            <a:r>
              <a:rPr lang="en-US" sz="2300" dirty="0" smtClean="0"/>
              <a:t> </a:t>
            </a:r>
            <a:r>
              <a:rPr lang="en-US" sz="2300" dirty="0" err="1" smtClean="0"/>
              <a:t>tidak</a:t>
            </a:r>
            <a:r>
              <a:rPr lang="en-US" sz="2300" dirty="0" smtClean="0"/>
              <a:t> </a:t>
            </a:r>
            <a:r>
              <a:rPr lang="en-US" sz="2300" dirty="0" err="1" smtClean="0"/>
              <a:t>boleh</a:t>
            </a:r>
            <a:r>
              <a:rPr lang="en-US" sz="2300" dirty="0" smtClean="0"/>
              <a:t> </a:t>
            </a:r>
            <a:r>
              <a:rPr lang="en-US" sz="2300" dirty="0" err="1" smtClean="0"/>
              <a:t>melakukan</a:t>
            </a:r>
            <a:r>
              <a:rPr lang="en-US" sz="2300" dirty="0" smtClean="0"/>
              <a:t> </a:t>
            </a:r>
            <a:r>
              <a:rPr lang="en-US" sz="2300" dirty="0" err="1" smtClean="0"/>
              <a:t>aktivitas</a:t>
            </a:r>
            <a:r>
              <a:rPr lang="en-US" sz="2300" dirty="0" smtClean="0"/>
              <a:t> </a:t>
            </a:r>
            <a:r>
              <a:rPr lang="en-US" sz="2300" dirty="0" err="1" smtClean="0"/>
              <a:t>berikut</a:t>
            </a:r>
            <a:r>
              <a:rPr lang="en-US" sz="2300" dirty="0" smtClean="0"/>
              <a:t> </a:t>
            </a:r>
            <a:r>
              <a:rPr lang="en-US" sz="2300" dirty="0" err="1" smtClean="0"/>
              <a:t>ini</a:t>
            </a:r>
            <a:r>
              <a:rPr lang="en-US" sz="2300" dirty="0" smtClean="0"/>
              <a:t> </a:t>
            </a:r>
            <a:r>
              <a:rPr lang="en-US" sz="2300" dirty="0" err="1" smtClean="0"/>
              <a:t>sebelum</a:t>
            </a:r>
            <a:r>
              <a:rPr lang="en-US" sz="2300" dirty="0" smtClean="0"/>
              <a:t> </a:t>
            </a:r>
            <a:r>
              <a:rPr lang="en-US" sz="2300" dirty="0" err="1" smtClean="0"/>
              <a:t>mengikuti</a:t>
            </a:r>
            <a:r>
              <a:rPr lang="en-US" sz="2300" dirty="0" smtClean="0"/>
              <a:t> </a:t>
            </a:r>
            <a:r>
              <a:rPr lang="en-US" sz="2300" dirty="0" err="1" smtClean="0"/>
              <a:t>pelatihan</a:t>
            </a:r>
            <a:r>
              <a:rPr lang="en-US" sz="2300" dirty="0" smtClean="0"/>
              <a:t> yang </a:t>
            </a:r>
            <a:r>
              <a:rPr lang="en-US" sz="2300" dirty="0" err="1" smtClean="0"/>
              <a:t>sesuai</a:t>
            </a:r>
            <a:r>
              <a:rPr lang="en-US" sz="2300" dirty="0" smtClean="0"/>
              <a:t> : </a:t>
            </a:r>
          </a:p>
          <a:p>
            <a:pPr lvl="1"/>
            <a:r>
              <a:rPr lang="en-US" sz="2300" dirty="0" err="1" smtClean="0"/>
              <a:t>Memasuki</a:t>
            </a:r>
            <a:r>
              <a:rPr lang="en-US" sz="2300" dirty="0" smtClean="0"/>
              <a:t> </a:t>
            </a:r>
            <a:r>
              <a:rPr lang="en-US" sz="2300" i="1" dirty="0" smtClean="0"/>
              <a:t>confined space</a:t>
            </a:r>
            <a:endParaRPr lang="en-US" sz="2300" dirty="0" smtClean="0"/>
          </a:p>
          <a:p>
            <a:pPr lvl="1"/>
            <a:r>
              <a:rPr lang="en-US" sz="2300" dirty="0" err="1" smtClean="0"/>
              <a:t>Isolasi</a:t>
            </a:r>
            <a:r>
              <a:rPr lang="en-US" sz="2300" dirty="0" smtClean="0"/>
              <a:t> (LOTO)</a:t>
            </a:r>
          </a:p>
          <a:p>
            <a:pPr lvl="1"/>
            <a:r>
              <a:rPr lang="en-US" sz="2300" dirty="0" err="1" smtClean="0"/>
              <a:t>Mengoperasikan</a:t>
            </a:r>
            <a:r>
              <a:rPr lang="en-US" sz="2300" dirty="0" smtClean="0"/>
              <a:t> </a:t>
            </a:r>
            <a:r>
              <a:rPr lang="en-US" sz="2300" dirty="0" err="1" smtClean="0"/>
              <a:t>peralatan</a:t>
            </a:r>
            <a:r>
              <a:rPr lang="en-US" sz="2300" dirty="0" smtClean="0"/>
              <a:t> </a:t>
            </a:r>
            <a:r>
              <a:rPr lang="en-US" sz="2300" dirty="0" err="1" smtClean="0"/>
              <a:t>berat</a:t>
            </a:r>
            <a:r>
              <a:rPr lang="en-US" sz="2300" dirty="0" smtClean="0"/>
              <a:t> (</a:t>
            </a:r>
            <a:r>
              <a:rPr lang="en-US" sz="2300" i="1" dirty="0" smtClean="0"/>
              <a:t>forklift, crane</a:t>
            </a:r>
            <a:r>
              <a:rPr lang="en-US" sz="2300" dirty="0" smtClean="0"/>
              <a:t>, </a:t>
            </a:r>
            <a:r>
              <a:rPr lang="en-US" sz="2300" dirty="0" err="1" smtClean="0"/>
              <a:t>dsb</a:t>
            </a:r>
            <a:r>
              <a:rPr lang="en-US" sz="2300" dirty="0" smtClean="0"/>
              <a:t>.)</a:t>
            </a:r>
          </a:p>
          <a:p>
            <a:pPr lvl="1"/>
            <a:r>
              <a:rPr lang="en-US" sz="2300" i="1" dirty="0" smtClean="0"/>
              <a:t>First aid response</a:t>
            </a:r>
            <a:endParaRPr lang="en-US" sz="2300" dirty="0" smtClean="0"/>
          </a:p>
          <a:p>
            <a:pPr>
              <a:buNone/>
            </a:pPr>
            <a:endParaRPr lang="en-US" sz="2300" dirty="0"/>
          </a:p>
        </p:txBody>
      </p:sp>
      <p:pic>
        <p:nvPicPr>
          <p:cNvPr id="84993" name="Picture 1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9454" y="3857628"/>
            <a:ext cx="1808163" cy="1914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405813" cy="1284287"/>
          </a:xfrm>
        </p:spPr>
        <p:txBody>
          <a:bodyPr/>
          <a:lstStyle/>
          <a:p>
            <a:r>
              <a:rPr lang="en-US" dirty="0" smtClean="0"/>
              <a:t>IZIN KERJA </a:t>
            </a:r>
            <a:r>
              <a:rPr lang="en-US" dirty="0" smtClean="0"/>
              <a:t>(</a:t>
            </a:r>
            <a:r>
              <a:rPr lang="en-US" i="1" dirty="0" smtClean="0"/>
              <a:t>PERMIT </a:t>
            </a:r>
            <a:r>
              <a:rPr lang="en-US" i="1" dirty="0" smtClean="0"/>
              <a:t>TO </a:t>
            </a:r>
            <a:r>
              <a:rPr lang="en-US" i="1" dirty="0" smtClean="0"/>
              <a:t>WORK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85860"/>
            <a:ext cx="4857784" cy="44989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Sebelum</a:t>
            </a:r>
            <a:r>
              <a:rPr lang="en-US" sz="2000" dirty="0" smtClean="0"/>
              <a:t> </a:t>
            </a:r>
            <a:r>
              <a:rPr lang="en-US" sz="2000" dirty="0" err="1" smtClean="0"/>
              <a:t>melaksanakan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menimbulkan</a:t>
            </a:r>
            <a:r>
              <a:rPr lang="en-US" sz="2000" dirty="0" smtClean="0"/>
              <a:t> </a:t>
            </a:r>
            <a:r>
              <a:rPr lang="en-US" sz="2000" dirty="0" err="1" smtClean="0"/>
              <a:t>bahaya</a:t>
            </a:r>
            <a:r>
              <a:rPr lang="en-US" sz="2000" dirty="0" smtClean="0"/>
              <a:t>,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harus</a:t>
            </a:r>
            <a:r>
              <a:rPr lang="en-US" sz="2000" dirty="0" smtClean="0"/>
              <a:t> </a:t>
            </a:r>
            <a:r>
              <a:rPr lang="en-US" sz="2000" dirty="0" err="1" smtClean="0"/>
              <a:t>diperoleh</a:t>
            </a:r>
            <a:r>
              <a:rPr lang="en-US" sz="2000" dirty="0" smtClean="0"/>
              <a:t> </a:t>
            </a:r>
            <a:r>
              <a:rPr lang="en-US" sz="2000" dirty="0" err="1" smtClean="0"/>
              <a:t>izin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(permit to work</a:t>
            </a:r>
            <a:r>
              <a:rPr lang="en-US" sz="2000" dirty="0" smtClean="0"/>
              <a:t>).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u="sng" dirty="0" err="1" smtClean="0"/>
              <a:t>Contoh</a:t>
            </a:r>
            <a:r>
              <a:rPr lang="en-US" sz="2000" b="1" u="sng" dirty="0" smtClean="0"/>
              <a:t> :</a:t>
            </a:r>
          </a:p>
          <a:p>
            <a:pPr marL="180975" indent="-180975">
              <a:buFontTx/>
              <a:buChar char="-"/>
            </a:pPr>
            <a:r>
              <a:rPr lang="en-US" sz="2000" dirty="0" err="1" smtClean="0"/>
              <a:t>Masuk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ruang</a:t>
            </a:r>
            <a:r>
              <a:rPr lang="en-US" sz="2000" dirty="0" smtClean="0"/>
              <a:t> </a:t>
            </a:r>
            <a:r>
              <a:rPr lang="en-US" sz="2000" dirty="0" err="1" smtClean="0"/>
              <a:t>terbatas</a:t>
            </a:r>
            <a:r>
              <a:rPr lang="en-US" sz="2000" dirty="0" smtClean="0"/>
              <a:t>,</a:t>
            </a:r>
            <a:endParaRPr lang="en-US" sz="2000" dirty="0" smtClean="0"/>
          </a:p>
          <a:p>
            <a:pPr marL="180975" indent="-180975">
              <a:buFontTx/>
              <a:buChar char="-"/>
            </a:pP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energi</a:t>
            </a:r>
            <a:r>
              <a:rPr lang="en-US" sz="2000" dirty="0" smtClean="0"/>
              <a:t>,</a:t>
            </a:r>
          </a:p>
          <a:p>
            <a:pPr marL="180975" indent="-180975">
              <a:buFontTx/>
              <a:buChar char="-"/>
            </a:pP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tanah</a:t>
            </a:r>
            <a:r>
              <a:rPr lang="en-US" sz="2000" dirty="0" smtClean="0"/>
              <a:t> (</a:t>
            </a:r>
            <a:r>
              <a:rPr lang="en-US" sz="2000" i="1" dirty="0" smtClean="0"/>
              <a:t>ground disturbances</a:t>
            </a:r>
            <a:r>
              <a:rPr lang="en-US" sz="2000" dirty="0" smtClean="0"/>
              <a:t>)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lokasi</a:t>
            </a:r>
            <a:r>
              <a:rPr lang="en-US" sz="2000" dirty="0" smtClean="0"/>
              <a:t> </a:t>
            </a:r>
            <a:r>
              <a:rPr lang="en-US" sz="2000" dirty="0" err="1" smtClean="0"/>
              <a:t>dimana</a:t>
            </a:r>
            <a:r>
              <a:rPr lang="en-US" sz="2000" dirty="0" smtClean="0"/>
              <a:t> </a:t>
            </a:r>
            <a:r>
              <a:rPr lang="en-US" sz="2000" dirty="0" err="1" smtClean="0"/>
              <a:t>mungkin</a:t>
            </a:r>
            <a:r>
              <a:rPr lang="en-US" sz="2000" dirty="0" smtClean="0"/>
              <a:t> </a:t>
            </a:r>
            <a:r>
              <a:rPr lang="en-US" sz="2000" dirty="0" err="1" smtClean="0"/>
              <a:t>terdapat</a:t>
            </a:r>
            <a:r>
              <a:rPr lang="en-US" sz="2000" dirty="0" smtClean="0"/>
              <a:t> </a:t>
            </a:r>
            <a:r>
              <a:rPr lang="en-US" sz="2000" dirty="0" err="1" smtClean="0"/>
              <a:t>bahaya</a:t>
            </a:r>
            <a:r>
              <a:rPr lang="en-US" sz="2000" dirty="0" smtClean="0"/>
              <a:t> yang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tanah</a:t>
            </a:r>
            <a:r>
              <a:rPr lang="en-US" sz="2000" dirty="0" smtClean="0"/>
              <a:t>,</a:t>
            </a:r>
          </a:p>
          <a:p>
            <a:pPr marL="180975" indent="-180975">
              <a:buFontTx/>
              <a:buChar char="-"/>
            </a:pP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panas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lingkungan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berpotensi</a:t>
            </a:r>
            <a:r>
              <a:rPr lang="en-US" sz="2000" dirty="0" smtClean="0"/>
              <a:t> </a:t>
            </a:r>
            <a:r>
              <a:rPr lang="en-US" sz="2000" dirty="0" err="1" smtClean="0"/>
              <a:t>terjadinya</a:t>
            </a:r>
            <a:r>
              <a:rPr lang="en-US" sz="2000" dirty="0" smtClean="0"/>
              <a:t> </a:t>
            </a:r>
            <a:r>
              <a:rPr lang="en-US" sz="2000" dirty="0" err="1" smtClean="0"/>
              <a:t>ledakan</a:t>
            </a:r>
            <a:r>
              <a:rPr lang="en-US" sz="2000" dirty="0" smtClean="0"/>
              <a:t>, </a:t>
            </a:r>
            <a:r>
              <a:rPr lang="en-US" sz="2000" dirty="0" err="1" smtClean="0"/>
              <a:t>dll</a:t>
            </a:r>
            <a:r>
              <a:rPr lang="en-US" sz="2000" dirty="0" smtClean="0"/>
              <a:t> </a:t>
            </a:r>
            <a:endParaRPr lang="en-US" sz="1800" dirty="0"/>
          </a:p>
        </p:txBody>
      </p:sp>
      <p:pic>
        <p:nvPicPr>
          <p:cNvPr id="83970" name="Picture 2" descr="http://bigdug_co_uk.cdn.visualsoft.co.uk/images/hazardous-area-permit-to-work-safety-sign-p4066-119247_zoom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57884" y="2071678"/>
            <a:ext cx="3071834" cy="2337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405813" cy="1284287"/>
          </a:xfrm>
        </p:spPr>
        <p:txBody>
          <a:bodyPr/>
          <a:lstStyle/>
          <a:p>
            <a:r>
              <a:rPr lang="en-US" dirty="0" smtClean="0"/>
              <a:t>IZIN KERJA </a:t>
            </a:r>
            <a:r>
              <a:rPr lang="en-US" dirty="0" smtClean="0"/>
              <a:t>(</a:t>
            </a:r>
            <a:r>
              <a:rPr lang="en-US" i="1" dirty="0" smtClean="0"/>
              <a:t>PERMIT </a:t>
            </a:r>
            <a:r>
              <a:rPr lang="en-US" i="1" dirty="0" smtClean="0"/>
              <a:t>TO </a:t>
            </a:r>
            <a:r>
              <a:rPr lang="en-US" i="1" dirty="0" smtClean="0"/>
              <a:t>WORK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071546"/>
            <a:ext cx="5572164" cy="44989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izin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terdapat</a:t>
            </a:r>
            <a:r>
              <a:rPr lang="en-US" sz="2000" dirty="0" smtClean="0"/>
              <a:t> </a:t>
            </a:r>
            <a:r>
              <a:rPr lang="en-US" sz="2000" dirty="0" err="1" smtClean="0"/>
              <a:t>informasi</a:t>
            </a:r>
            <a:r>
              <a:rPr lang="en-US" sz="2000" dirty="0" smtClean="0"/>
              <a:t> yang</a:t>
            </a:r>
            <a:r>
              <a:rPr lang="en-US" sz="2000" dirty="0" smtClean="0"/>
              <a:t>:</a:t>
            </a:r>
            <a:endParaRPr lang="en-US" dirty="0" smtClean="0"/>
          </a:p>
          <a:p>
            <a:pPr lvl="0"/>
            <a:r>
              <a:rPr lang="en-US" sz="2000" dirty="0" err="1" smtClean="0"/>
              <a:t>Menjelaskan</a:t>
            </a:r>
            <a:r>
              <a:rPr lang="en-US" sz="2000" dirty="0" smtClean="0"/>
              <a:t> </a:t>
            </a:r>
            <a:r>
              <a:rPr lang="en-US" sz="2000" dirty="0" err="1" smtClean="0"/>
              <a:t>lingkup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endParaRPr lang="en-US" sz="2000" dirty="0" smtClean="0"/>
          </a:p>
          <a:p>
            <a:pPr lvl="0"/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bahaya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menilai</a:t>
            </a:r>
            <a:r>
              <a:rPr lang="en-US" sz="2000" dirty="0" smtClean="0"/>
              <a:t> </a:t>
            </a:r>
            <a:r>
              <a:rPr lang="en-US" sz="2000" dirty="0" err="1" smtClean="0"/>
              <a:t>risiko</a:t>
            </a:r>
            <a:endParaRPr lang="en-US" sz="2000" dirty="0" smtClean="0"/>
          </a:p>
          <a:p>
            <a:pPr lvl="0"/>
            <a:r>
              <a:rPr lang="en-US" sz="2000" dirty="0" err="1" smtClean="0"/>
              <a:t>Menentukan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tindakan-tindakan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mencegah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mengurangi</a:t>
            </a:r>
            <a:r>
              <a:rPr lang="en-US" sz="2000" dirty="0" smtClean="0"/>
              <a:t> </a:t>
            </a:r>
            <a:r>
              <a:rPr lang="en-US" sz="2000" dirty="0" err="1" smtClean="0"/>
              <a:t>bahaya</a:t>
            </a:r>
            <a:endParaRPr lang="en-US" sz="2000" dirty="0" smtClean="0"/>
          </a:p>
          <a:p>
            <a:pPr lvl="0"/>
            <a:r>
              <a:rPr lang="en-US" sz="2000" dirty="0" err="1" smtClean="0"/>
              <a:t>Menghubungkan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izin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lain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bersamaan</a:t>
            </a:r>
            <a:endParaRPr lang="en-US" sz="2000" dirty="0" smtClean="0"/>
          </a:p>
          <a:p>
            <a:pPr lvl="0"/>
            <a:r>
              <a:rPr lang="en-US" sz="2000" dirty="0" err="1" smtClean="0"/>
              <a:t>Disahkan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orang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berwenang</a:t>
            </a:r>
            <a:endParaRPr lang="en-US" sz="2000" dirty="0" smtClean="0"/>
          </a:p>
          <a:p>
            <a:pPr lvl="0"/>
            <a:r>
              <a:rPr lang="en-US" sz="2000" dirty="0" err="1" smtClean="0"/>
              <a:t>Mengkomunikasikan</a:t>
            </a:r>
            <a:r>
              <a:rPr lang="en-US" sz="2000" dirty="0" smtClean="0"/>
              <a:t> </a:t>
            </a:r>
            <a:r>
              <a:rPr lang="en-US" sz="2000" dirty="0" err="1" smtClean="0"/>
              <a:t>informasi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atas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semua</a:t>
            </a:r>
            <a:r>
              <a:rPr lang="en-US" sz="2000" dirty="0" smtClean="0"/>
              <a:t> </a:t>
            </a:r>
            <a:r>
              <a:rPr lang="en-US" sz="2000" dirty="0" err="1" smtClean="0"/>
              <a:t>orang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terlibat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Memastikan</a:t>
            </a:r>
            <a:r>
              <a:rPr lang="en-US" sz="2000" dirty="0" smtClean="0"/>
              <a:t> </a:t>
            </a:r>
            <a:r>
              <a:rPr lang="en-US" sz="2000" dirty="0" err="1" smtClean="0"/>
              <a:t>adanya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memadai</a:t>
            </a:r>
            <a:r>
              <a:rPr lang="en-US" sz="2000" dirty="0" smtClean="0"/>
              <a:t> </a:t>
            </a:r>
            <a:r>
              <a:rPr lang="en-US" sz="2000" dirty="0" err="1" smtClean="0"/>
              <a:t>bila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dikembalikan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kondisi</a:t>
            </a:r>
            <a:r>
              <a:rPr lang="en-US" sz="2000" dirty="0" smtClean="0"/>
              <a:t> </a:t>
            </a:r>
            <a:r>
              <a:rPr lang="en-US" sz="2000" dirty="0" err="1" smtClean="0"/>
              <a:t>operasi</a:t>
            </a:r>
            <a:r>
              <a:rPr lang="en-US" sz="2000" dirty="0" smtClean="0"/>
              <a:t> normal</a:t>
            </a:r>
            <a:endParaRPr lang="en-US" sz="2000" dirty="0"/>
          </a:p>
        </p:txBody>
      </p:sp>
      <p:pic>
        <p:nvPicPr>
          <p:cNvPr id="94210" name="Picture 2" descr="http://safety-signs-catalogue.com/images/hazardous_area_permit_to_work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215074" y="857232"/>
            <a:ext cx="2643206" cy="1976152"/>
          </a:xfrm>
          <a:prstGeom prst="rect">
            <a:avLst/>
          </a:prstGeom>
          <a:noFill/>
        </p:spPr>
      </p:pic>
      <p:pic>
        <p:nvPicPr>
          <p:cNvPr id="94211" name="Picture 3" descr="C:\Program Files\Microsoft Office\MEDIA\CAGCAT10\j0240695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2938593"/>
            <a:ext cx="1682750" cy="1347663"/>
          </a:xfrm>
          <a:prstGeom prst="rect">
            <a:avLst/>
          </a:prstGeom>
          <a:noFill/>
        </p:spPr>
      </p:pic>
      <p:pic>
        <p:nvPicPr>
          <p:cNvPr id="94212" name="Picture 4" descr="C:\Program Files\Microsoft Office\MEDIA\CAGCAT10\j0199549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1040" y="4431800"/>
            <a:ext cx="1527174" cy="16404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4422"/>
            <a:ext cx="5900749" cy="5067317"/>
          </a:xfrm>
        </p:spPr>
        <p:txBody>
          <a:bodyPr/>
          <a:lstStyle/>
          <a:p>
            <a:pPr>
              <a:buNone/>
            </a:pPr>
            <a:r>
              <a:rPr lang="en-US" sz="2000" b="1" u="sng" dirty="0" smtClean="0"/>
              <a:t>BEKERJA DENGAN IZIN KERJA YANG VALID</a:t>
            </a:r>
            <a:endParaRPr lang="en-US" sz="2000" dirty="0" smtClean="0"/>
          </a:p>
          <a:p>
            <a:pPr>
              <a:buNone/>
            </a:pPr>
            <a:r>
              <a:rPr lang="en-US" sz="2000" b="1" dirty="0" err="1" smtClean="0"/>
              <a:t>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harus</a:t>
            </a:r>
            <a:r>
              <a:rPr lang="en-US" sz="2000" b="1" dirty="0" smtClean="0"/>
              <a:t> :</a:t>
            </a:r>
            <a:endParaRPr lang="en-US" sz="2000" dirty="0" smtClean="0"/>
          </a:p>
          <a:p>
            <a:pPr lvl="0"/>
            <a:r>
              <a:rPr lang="en-US" sz="2000" dirty="0" err="1" smtClean="0"/>
              <a:t>Memahami</a:t>
            </a:r>
            <a:r>
              <a:rPr lang="en-US" sz="2000" dirty="0" smtClean="0"/>
              <a:t> </a:t>
            </a:r>
            <a:r>
              <a:rPr lang="en-US" sz="2000" dirty="0" err="1" smtClean="0"/>
              <a:t>isi</a:t>
            </a:r>
            <a:r>
              <a:rPr lang="en-US" sz="2000" dirty="0" smtClean="0"/>
              <a:t> </a:t>
            </a:r>
            <a:r>
              <a:rPr lang="en-US" sz="2000" dirty="0" err="1" smtClean="0"/>
              <a:t>izin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mematuhi</a:t>
            </a:r>
            <a:endParaRPr lang="en-US" sz="2000" dirty="0" smtClean="0"/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izin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yang </a:t>
            </a:r>
            <a:r>
              <a:rPr lang="en-US" sz="2000" dirty="0" err="1" smtClean="0"/>
              <a:t>ada</a:t>
            </a:r>
            <a:r>
              <a:rPr lang="en-US" sz="2000" dirty="0" smtClean="0"/>
              <a:t> valid</a:t>
            </a:r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aman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memulai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b="1" u="sng" dirty="0" smtClean="0"/>
              <a:t>LAKUKAN GAS TEST (</a:t>
            </a:r>
            <a:r>
              <a:rPr lang="en-US" sz="2000" b="1" u="sng" dirty="0" err="1" smtClean="0"/>
              <a:t>jika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diperlukan</a:t>
            </a:r>
            <a:r>
              <a:rPr lang="en-US" sz="2000" b="1" u="sng" dirty="0" smtClean="0"/>
              <a:t>)</a:t>
            </a:r>
            <a:endParaRPr lang="en-US" sz="2000" u="sng" dirty="0" smtClean="0"/>
          </a:p>
          <a:p>
            <a:pPr>
              <a:buNone/>
            </a:pPr>
            <a:r>
              <a:rPr lang="en-US" sz="2000" b="1" dirty="0" err="1" smtClean="0"/>
              <a:t>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harus</a:t>
            </a:r>
            <a:r>
              <a:rPr lang="en-US" sz="2000" b="1" dirty="0" smtClean="0"/>
              <a:t> :</a:t>
            </a:r>
            <a:endParaRPr lang="en-US" sz="2000" dirty="0" smtClean="0"/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gas test</a:t>
            </a:r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aman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memulai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endParaRPr lang="en-US" sz="2000" dirty="0" smtClean="0"/>
          </a:p>
          <a:p>
            <a:r>
              <a:rPr lang="en-US" sz="2000" dirty="0" err="1" smtClean="0"/>
              <a:t>Berhenti</a:t>
            </a:r>
            <a:r>
              <a:rPr lang="en-US" sz="2000" dirty="0" smtClean="0"/>
              <a:t> </a:t>
            </a:r>
            <a:r>
              <a:rPr lang="en-US" sz="2000" dirty="0" err="1" smtClean="0"/>
              <a:t>bekerja</a:t>
            </a:r>
            <a:r>
              <a:rPr lang="en-US" sz="2000" dirty="0" smtClean="0"/>
              <a:t> 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mencium</a:t>
            </a:r>
            <a:r>
              <a:rPr lang="en-US" sz="2000" dirty="0" smtClean="0"/>
              <a:t> </a:t>
            </a:r>
            <a:r>
              <a:rPr lang="en-US" sz="2000" dirty="0" err="1" smtClean="0"/>
              <a:t>bau</a:t>
            </a:r>
            <a:r>
              <a:rPr lang="en-US" sz="2000" dirty="0" smtClean="0"/>
              <a:t> gas</a:t>
            </a:r>
            <a:endParaRPr lang="en-US" sz="2000" dirty="0"/>
          </a:p>
        </p:txBody>
      </p:sp>
      <p:pic>
        <p:nvPicPr>
          <p:cNvPr id="82946" name="Picture 2" descr="http://www.saferight.com.au/images/gas-test-atmospheres-photogallery/Gas%20Testing-2_585x780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715140" y="3857628"/>
            <a:ext cx="2004042" cy="2430825"/>
          </a:xfrm>
          <a:prstGeom prst="rect">
            <a:avLst/>
          </a:prstGeom>
          <a:noFill/>
        </p:spPr>
      </p:pic>
      <p:pic>
        <p:nvPicPr>
          <p:cNvPr id="82948" name="Picture 4" descr="http://thumb1.shutterstock.com/photos/thumb_large/547696/547696,1285698490,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1142984"/>
            <a:ext cx="1928826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6072230" cy="5067317"/>
          </a:xfrm>
        </p:spPr>
        <p:txBody>
          <a:bodyPr/>
          <a:lstStyle/>
          <a:p>
            <a:pPr marL="0" indent="0">
              <a:buNone/>
            </a:pPr>
            <a:r>
              <a:rPr lang="en-US" sz="1900" b="1" u="sng" dirty="0" smtClean="0"/>
              <a:t>DAPATKAN OTORISASI SEBELUM MEMASUKI </a:t>
            </a:r>
            <a:r>
              <a:rPr lang="en-US" sz="1900" b="1" i="1" u="sng" dirty="0" smtClean="0"/>
              <a:t>CONFINED SPACE</a:t>
            </a:r>
            <a:endParaRPr lang="en-US" sz="1900" u="sng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Konfirmasi</a:t>
            </a:r>
            <a:r>
              <a:rPr lang="en-US" sz="1900" dirty="0" smtClean="0"/>
              <a:t> </a:t>
            </a:r>
            <a:r>
              <a:rPr lang="en-US" sz="1900" dirty="0" err="1" smtClean="0"/>
              <a:t>dengan</a:t>
            </a:r>
            <a:r>
              <a:rPr lang="en-US" sz="1900" dirty="0" smtClean="0"/>
              <a:t> </a:t>
            </a:r>
            <a:r>
              <a:rPr lang="en-US" sz="1900" dirty="0" err="1" smtClean="0"/>
              <a:t>pengawas</a:t>
            </a:r>
            <a:r>
              <a:rPr lang="en-US" sz="1900" dirty="0" smtClean="0"/>
              <a:t> </a:t>
            </a:r>
            <a:r>
              <a:rPr lang="en-US" sz="1900" dirty="0" err="1" smtClean="0"/>
              <a:t>pekerjaan</a:t>
            </a:r>
            <a:r>
              <a:rPr lang="en-US" sz="1900" dirty="0" smtClean="0"/>
              <a:t> </a:t>
            </a:r>
            <a:r>
              <a:rPr lang="en-US" sz="1900" dirty="0" err="1" smtClean="0"/>
              <a:t>bahwa</a:t>
            </a:r>
            <a:r>
              <a:rPr lang="en-US" sz="1900" dirty="0" smtClean="0"/>
              <a:t> </a:t>
            </a:r>
            <a:r>
              <a:rPr lang="en-US" sz="1900" dirty="0" err="1" smtClean="0"/>
              <a:t>aman</a:t>
            </a:r>
            <a:r>
              <a:rPr lang="en-US" sz="1900" dirty="0" smtClean="0"/>
              <a:t> </a:t>
            </a:r>
            <a:r>
              <a:rPr lang="en-US" sz="1900" dirty="0" err="1" smtClean="0"/>
              <a:t>untuk</a:t>
            </a:r>
            <a:r>
              <a:rPr lang="en-US" sz="1900" dirty="0" smtClean="0"/>
              <a:t> </a:t>
            </a:r>
            <a:r>
              <a:rPr lang="en-US" sz="1900" dirty="0" err="1" smtClean="0"/>
              <a:t>memulai</a:t>
            </a:r>
            <a:r>
              <a:rPr lang="en-US" sz="1900" dirty="0" smtClean="0"/>
              <a:t> </a:t>
            </a:r>
            <a:r>
              <a:rPr lang="en-US" sz="1900" dirty="0" err="1" smtClean="0"/>
              <a:t>pekerjaan</a:t>
            </a:r>
            <a:endParaRPr lang="en-US" sz="1900" dirty="0" smtClean="0"/>
          </a:p>
          <a:p>
            <a:pPr lvl="0"/>
            <a:r>
              <a:rPr lang="en-US" sz="1900" dirty="0" err="1" smtClean="0"/>
              <a:t>Mematuhi</a:t>
            </a:r>
            <a:r>
              <a:rPr lang="en-US" sz="1900" dirty="0" smtClean="0"/>
              <a:t> </a:t>
            </a:r>
            <a:r>
              <a:rPr lang="en-US" sz="1900" dirty="0" err="1" smtClean="0"/>
              <a:t>ketentuan</a:t>
            </a:r>
            <a:r>
              <a:rPr lang="en-US" sz="1900" dirty="0" smtClean="0"/>
              <a:t> yang </a:t>
            </a:r>
            <a:r>
              <a:rPr lang="en-US" sz="1900" dirty="0" err="1" smtClean="0"/>
              <a:t>ada</a:t>
            </a:r>
            <a:r>
              <a:rPr lang="en-US" sz="1900" dirty="0" smtClean="0"/>
              <a:t> </a:t>
            </a:r>
            <a:r>
              <a:rPr lang="en-US" sz="1900" dirty="0" err="1" smtClean="0"/>
              <a:t>pada</a:t>
            </a:r>
            <a:r>
              <a:rPr lang="en-US" sz="1900" dirty="0" smtClean="0"/>
              <a:t> work permit</a:t>
            </a:r>
          </a:p>
          <a:p>
            <a:pPr>
              <a:buNone/>
            </a:pPr>
            <a:endParaRPr lang="en-US" sz="1900" b="1" dirty="0" smtClean="0"/>
          </a:p>
          <a:p>
            <a:pPr marL="0" indent="0">
              <a:buNone/>
            </a:pPr>
            <a:r>
              <a:rPr lang="en-US" sz="1900" b="1" u="sng" dirty="0" smtClean="0"/>
              <a:t>DAPATKAN OTORISASI SEBELUM MELEPAS ATAU MELAKUKAN PERUBAHAN DARI PERALATAN PENGAMAN YANG KRITIKAL </a:t>
            </a:r>
            <a:r>
              <a:rPr lang="en-US" sz="1900" b="1" dirty="0" smtClean="0"/>
              <a:t>(</a:t>
            </a:r>
            <a:r>
              <a:rPr lang="en-US" sz="1900" b="1" dirty="0" err="1" smtClean="0"/>
              <a:t>misal</a:t>
            </a:r>
            <a:r>
              <a:rPr lang="en-US" sz="1900" b="1" dirty="0" smtClean="0"/>
              <a:t> : </a:t>
            </a:r>
            <a:r>
              <a:rPr lang="en-US" sz="1900" b="1" i="1" dirty="0" smtClean="0"/>
              <a:t>isolation device /  emergency shut down valve, lock out / tag out devices, trip systems, relief valves, fire and gas alarm systems, level control, alarm</a:t>
            </a:r>
            <a:r>
              <a:rPr lang="en-US" sz="1900" b="1" dirty="0" smtClean="0"/>
              <a:t>)</a:t>
            </a:r>
            <a:endParaRPr lang="en-US" sz="1900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Memperoleh</a:t>
            </a:r>
            <a:r>
              <a:rPr lang="en-US" sz="1900" dirty="0" smtClean="0"/>
              <a:t> </a:t>
            </a:r>
            <a:r>
              <a:rPr lang="en-US" sz="1900" dirty="0" err="1" smtClean="0"/>
              <a:t>otorisasi</a:t>
            </a:r>
            <a:r>
              <a:rPr lang="en-US" sz="1900" dirty="0" smtClean="0"/>
              <a:t> </a:t>
            </a:r>
            <a:r>
              <a:rPr lang="en-US" sz="1900" dirty="0" err="1" smtClean="0"/>
              <a:t>dari</a:t>
            </a:r>
            <a:r>
              <a:rPr lang="en-US" sz="1900" dirty="0" smtClean="0"/>
              <a:t> </a:t>
            </a:r>
            <a:r>
              <a:rPr lang="en-US" sz="1900" dirty="0" err="1" smtClean="0"/>
              <a:t>pengawas</a:t>
            </a:r>
            <a:r>
              <a:rPr lang="en-US" sz="1900" dirty="0" smtClean="0"/>
              <a:t> yang </a:t>
            </a:r>
            <a:r>
              <a:rPr lang="en-US" sz="1900" dirty="0" err="1" smtClean="0"/>
              <a:t>berwenang</a:t>
            </a:r>
            <a:r>
              <a:rPr lang="en-US" sz="1900" dirty="0" smtClean="0"/>
              <a:t> </a:t>
            </a:r>
            <a:r>
              <a:rPr lang="en-US" sz="1900" dirty="0" err="1" smtClean="0"/>
              <a:t>sebelum</a:t>
            </a:r>
            <a:r>
              <a:rPr lang="en-US" sz="1900" dirty="0" smtClean="0"/>
              <a:t> </a:t>
            </a:r>
            <a:r>
              <a:rPr lang="en-US" sz="1900" dirty="0" err="1" smtClean="0"/>
              <a:t>melepas</a:t>
            </a:r>
            <a:r>
              <a:rPr lang="en-US" sz="1900" dirty="0" smtClean="0"/>
              <a:t> / </a:t>
            </a:r>
            <a:r>
              <a:rPr lang="en-US" sz="1900" dirty="0" err="1" smtClean="0"/>
              <a:t>melakukan</a:t>
            </a:r>
            <a:r>
              <a:rPr lang="en-US" sz="1900" dirty="0" smtClean="0"/>
              <a:t> </a:t>
            </a:r>
            <a:r>
              <a:rPr lang="en-US" sz="1900" dirty="0" err="1" smtClean="0"/>
              <a:t>perubahan</a:t>
            </a:r>
            <a:r>
              <a:rPr lang="en-US" sz="1900" dirty="0" smtClean="0"/>
              <a:t> </a:t>
            </a:r>
            <a:r>
              <a:rPr lang="en-US" sz="1900" dirty="0" err="1" smtClean="0"/>
              <a:t>dari</a:t>
            </a:r>
            <a:r>
              <a:rPr lang="en-US" sz="1900" dirty="0" smtClean="0"/>
              <a:t> </a:t>
            </a:r>
            <a:r>
              <a:rPr lang="en-US" sz="1900" dirty="0" err="1" smtClean="0"/>
              <a:t>peralatan</a:t>
            </a:r>
            <a:r>
              <a:rPr lang="en-US" sz="1900" dirty="0" smtClean="0"/>
              <a:t> </a:t>
            </a:r>
            <a:r>
              <a:rPr lang="en-US" sz="1900" dirty="0" err="1" smtClean="0"/>
              <a:t>pengaman</a:t>
            </a:r>
            <a:r>
              <a:rPr lang="en-US" sz="1900" dirty="0" smtClean="0"/>
              <a:t> yang </a:t>
            </a:r>
            <a:r>
              <a:rPr lang="en-US" sz="1900" dirty="0" err="1" smtClean="0"/>
              <a:t>kritikal</a:t>
            </a:r>
            <a:endParaRPr lang="en-US" sz="1900" dirty="0" smtClean="0"/>
          </a:p>
          <a:p>
            <a:pPr>
              <a:buNone/>
            </a:pPr>
            <a:endParaRPr lang="en-US" sz="1900" dirty="0"/>
          </a:p>
        </p:txBody>
      </p:sp>
      <p:pic>
        <p:nvPicPr>
          <p:cNvPr id="81924" name="Picture 4" descr="http://www.shastabe.com/ebulletin/wp-content/uploads/2012/08/confined-spa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1000108"/>
            <a:ext cx="2643174" cy="2143125"/>
          </a:xfrm>
          <a:prstGeom prst="rect">
            <a:avLst/>
          </a:prstGeom>
          <a:noFill/>
        </p:spPr>
      </p:pic>
      <p:pic>
        <p:nvPicPr>
          <p:cNvPr id="81926" name="Picture 6" descr="http://www.martinmaintenancesg.com/i/lockout_tagout_loto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57950" y="3571876"/>
            <a:ext cx="2667019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4422"/>
            <a:ext cx="5614997" cy="5067317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/>
              <a:t>VERIFIKASI ISOLASI SEBELUM PEKERJAAN DIMULAI DAN GUNAKAN ALAT PELINDUNG DIRI YANG SESUAI 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misal</a:t>
            </a:r>
            <a:r>
              <a:rPr lang="en-US" sz="2000" b="1" dirty="0" smtClean="0"/>
              <a:t> : </a:t>
            </a:r>
            <a:r>
              <a:rPr lang="en-US" sz="2000" b="1" i="1" dirty="0" smtClean="0"/>
              <a:t>breathing apparatus</a:t>
            </a:r>
            <a:r>
              <a:rPr lang="en-US" sz="2000" b="1" dirty="0" smtClean="0"/>
              <a:t>, </a:t>
            </a:r>
            <a:r>
              <a:rPr lang="en-US" sz="2000" b="1" i="1" dirty="0" smtClean="0"/>
              <a:t>electrical arc flash protection</a:t>
            </a:r>
            <a:r>
              <a:rPr lang="en-US" sz="2000" b="1" dirty="0" smtClean="0"/>
              <a:t>, </a:t>
            </a:r>
            <a:r>
              <a:rPr lang="en-US" sz="2000" b="1" i="1" dirty="0" smtClean="0"/>
              <a:t>chemical resistant suits</a:t>
            </a:r>
            <a:r>
              <a:rPr lang="en-US" sz="2000" b="1" dirty="0" smtClean="0"/>
              <a:t>)</a:t>
            </a:r>
            <a:endParaRPr lang="en-US" sz="2000" dirty="0" smtClean="0"/>
          </a:p>
          <a:p>
            <a:pPr>
              <a:buNone/>
            </a:pPr>
            <a:r>
              <a:rPr lang="en-US" sz="2000" b="1" dirty="0" err="1" smtClean="0"/>
              <a:t>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harus</a:t>
            </a:r>
            <a:r>
              <a:rPr lang="en-US" sz="2000" b="1" dirty="0" smtClean="0"/>
              <a:t> :</a:t>
            </a:r>
            <a:endParaRPr lang="en-US" sz="2000" dirty="0" smtClean="0"/>
          </a:p>
          <a:p>
            <a:pPr lvl="0"/>
            <a:r>
              <a:rPr lang="en-US" sz="2000" dirty="0" err="1" smtClean="0"/>
              <a:t>Memahami</a:t>
            </a:r>
            <a:r>
              <a:rPr lang="en-US" sz="2000" dirty="0" smtClean="0"/>
              <a:t> </a:t>
            </a:r>
            <a:r>
              <a:rPr lang="en-US" sz="2000" dirty="0" err="1" smtClean="0"/>
              <a:t>isolasi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melindungi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bahaya</a:t>
            </a:r>
            <a:endParaRPr lang="en-US" sz="2000" dirty="0" smtClean="0"/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isolasi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dibutuhkan</a:t>
            </a:r>
            <a:r>
              <a:rPr lang="en-US" sz="2000" dirty="0" smtClean="0"/>
              <a:t> </a:t>
            </a: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tempatnya</a:t>
            </a:r>
            <a:endParaRPr lang="en-US" sz="2000" dirty="0" smtClean="0"/>
          </a:p>
          <a:p>
            <a:pPr lvl="0"/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aman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memulai</a:t>
            </a:r>
            <a:r>
              <a:rPr lang="en-US" sz="2000" dirty="0" smtClean="0"/>
              <a:t> </a:t>
            </a:r>
            <a:r>
              <a:rPr lang="en-US" sz="2000" dirty="0" err="1" smtClean="0"/>
              <a:t>pekerjaan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80898" name="Picture 2" descr="http://www.safetypostershop.com/wp-content/uploads/2011/09/Agusta-PPE_poster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143636" y="1428736"/>
            <a:ext cx="2764537" cy="3786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6327"/>
            <a:ext cx="6543692" cy="5067317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smtClean="0"/>
              <a:t>JANGAN BERJALAN DI BAWAH PERALATAN PENGANGKAT</a:t>
            </a:r>
            <a:endParaRPr lang="en-US" sz="2000" u="sng" dirty="0" smtClean="0"/>
          </a:p>
          <a:p>
            <a:pPr>
              <a:buNone/>
            </a:pPr>
            <a:r>
              <a:rPr lang="en-US" sz="2000" b="1" dirty="0" err="1" smtClean="0"/>
              <a:t>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harus</a:t>
            </a:r>
            <a:r>
              <a:rPr lang="en-US" sz="2000" b="1" dirty="0" smtClean="0"/>
              <a:t> :</a:t>
            </a:r>
            <a:endParaRPr lang="en-US" sz="2000" dirty="0" smtClean="0"/>
          </a:p>
          <a:p>
            <a:pPr lvl="0"/>
            <a:r>
              <a:rPr lang="en-US" sz="2000" dirty="0" err="1" smtClean="0"/>
              <a:t>Jangan</a:t>
            </a:r>
            <a:r>
              <a:rPr lang="en-US" sz="2000" dirty="0" smtClean="0"/>
              <a:t> </a:t>
            </a:r>
            <a:r>
              <a:rPr lang="en-US" sz="2000" dirty="0" err="1" smtClean="0"/>
              <a:t>pernah</a:t>
            </a:r>
            <a:r>
              <a:rPr lang="en-US" sz="2000" dirty="0" smtClean="0"/>
              <a:t> </a:t>
            </a:r>
            <a:r>
              <a:rPr lang="en-US" sz="2000" dirty="0" err="1" smtClean="0"/>
              <a:t>melewati</a:t>
            </a:r>
            <a:r>
              <a:rPr lang="en-US" sz="2000" dirty="0" smtClean="0"/>
              <a:t> </a:t>
            </a:r>
            <a:r>
              <a:rPr lang="en-US" sz="2000" dirty="0" err="1" smtClean="0"/>
              <a:t>pembatas</a:t>
            </a:r>
            <a:r>
              <a:rPr lang="en-US" sz="2000" dirty="0" smtClean="0"/>
              <a:t> area </a:t>
            </a:r>
            <a:r>
              <a:rPr lang="en-US" sz="2000" dirty="0" err="1" smtClean="0"/>
              <a:t>peralatan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pengangkat</a:t>
            </a:r>
            <a:r>
              <a:rPr lang="en-US" sz="2000" dirty="0" smtClean="0"/>
              <a:t> </a:t>
            </a:r>
            <a:r>
              <a:rPr lang="en-US" sz="2000" dirty="0" err="1" smtClean="0"/>
              <a:t>tanpa</a:t>
            </a:r>
            <a:r>
              <a:rPr lang="en-US" sz="2000" dirty="0" smtClean="0"/>
              <a:t> </a:t>
            </a:r>
            <a:r>
              <a:rPr lang="en-US" sz="2000" dirty="0" err="1" smtClean="0"/>
              <a:t>otorisasi</a:t>
            </a:r>
            <a:endParaRPr lang="en-US" sz="2000" dirty="0" smtClean="0"/>
          </a:p>
          <a:p>
            <a:pPr lvl="0"/>
            <a:r>
              <a:rPr lang="en-US" sz="2000" dirty="0" err="1" smtClean="0"/>
              <a:t>Ikuti</a:t>
            </a:r>
            <a:r>
              <a:rPr lang="en-US" sz="2000" dirty="0" smtClean="0"/>
              <a:t> </a:t>
            </a:r>
            <a:r>
              <a:rPr lang="en-US" sz="2000" dirty="0" err="1" smtClean="0"/>
              <a:t>instruksi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personel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berwenang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pengangkatan</a:t>
            </a:r>
            <a:r>
              <a:rPr lang="en-US" sz="2000" dirty="0" smtClean="0"/>
              <a:t> </a:t>
            </a:r>
            <a:r>
              <a:rPr lang="en-US" sz="2000" dirty="0" err="1" smtClean="0"/>
              <a:t>beban</a:t>
            </a:r>
            <a:endParaRPr lang="en-US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u="sng" dirty="0" smtClean="0"/>
              <a:t>LINDUNGI DIRI ANDA DARI BAHAYA JATUH SAAT BEKERJA DI KETINGGIAN</a:t>
            </a:r>
            <a:endParaRPr lang="en-US" sz="2000" u="sng" dirty="0" smtClean="0"/>
          </a:p>
          <a:p>
            <a:pPr>
              <a:buNone/>
            </a:pPr>
            <a:r>
              <a:rPr lang="en-US" sz="2000" b="1" dirty="0" err="1" smtClean="0"/>
              <a:t>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harus</a:t>
            </a:r>
            <a:r>
              <a:rPr lang="en-US" sz="2000" b="1" dirty="0" smtClean="0"/>
              <a:t> :</a:t>
            </a:r>
            <a:endParaRPr lang="en-US" sz="2000" dirty="0" smtClean="0"/>
          </a:p>
          <a:p>
            <a:pPr lvl="0"/>
            <a:r>
              <a:rPr lang="en-US" sz="2000" dirty="0" err="1" smtClean="0"/>
              <a:t>Memperoleh</a:t>
            </a:r>
            <a:r>
              <a:rPr lang="en-US" sz="2000" dirty="0" smtClean="0"/>
              <a:t> </a:t>
            </a:r>
            <a:r>
              <a:rPr lang="en-US" sz="2000" dirty="0" err="1" smtClean="0"/>
              <a:t>otorisasi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bekerja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ketinggian</a:t>
            </a:r>
            <a:endParaRPr lang="en-US" sz="2000" dirty="0" smtClean="0"/>
          </a:p>
          <a:p>
            <a:pPr lvl="0"/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peralatan</a:t>
            </a:r>
            <a:r>
              <a:rPr lang="en-US" sz="2000" dirty="0" smtClean="0"/>
              <a:t> </a:t>
            </a:r>
            <a:r>
              <a:rPr lang="en-US" sz="2000" dirty="0" err="1" smtClean="0"/>
              <a:t>penahan</a:t>
            </a:r>
            <a:r>
              <a:rPr lang="en-US" sz="2000" dirty="0" smtClean="0"/>
              <a:t> </a:t>
            </a:r>
            <a:r>
              <a:rPr lang="en-US" sz="2000" dirty="0" err="1" smtClean="0"/>
              <a:t>jatuh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bagaimana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menggunakannya</a:t>
            </a:r>
            <a:endParaRPr lang="en-US" sz="2000" dirty="0" smtClean="0"/>
          </a:p>
          <a:p>
            <a:pPr lvl="0"/>
            <a:r>
              <a:rPr lang="en-US" sz="2000" dirty="0" err="1" smtClean="0"/>
              <a:t>Memeriksa</a:t>
            </a:r>
            <a:r>
              <a:rPr lang="en-US" sz="2000" dirty="0" smtClean="0"/>
              <a:t> </a:t>
            </a:r>
            <a:r>
              <a:rPr lang="en-US" sz="2000" dirty="0" err="1" smtClean="0"/>
              <a:t>peralatan</a:t>
            </a:r>
            <a:r>
              <a:rPr lang="en-US" sz="2000" dirty="0" smtClean="0"/>
              <a:t> </a:t>
            </a:r>
            <a:r>
              <a:rPr lang="en-US" sz="2000" dirty="0" err="1" smtClean="0"/>
              <a:t>sebelum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menggunakannya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79877" name="Picture 5" descr="http://www.elcosh.org/record/document/803/2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6802" y="857232"/>
            <a:ext cx="2585792" cy="2857520"/>
          </a:xfrm>
          <a:prstGeom prst="rect">
            <a:avLst/>
          </a:prstGeom>
          <a:noFill/>
        </p:spPr>
      </p:pic>
      <p:pic>
        <p:nvPicPr>
          <p:cNvPr id="79879" name="Picture 7" descr="http://www.fall-protection.com/upload/Head_Img_5401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286644" y="4000504"/>
            <a:ext cx="1334464" cy="2252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14"/>
            <a:ext cx="4429156" cy="628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537800"/>
            <a:ext cx="3500462" cy="117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karen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143504" y="1714488"/>
            <a:ext cx="3500462" cy="450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4876" y="0"/>
            <a:ext cx="4429124" cy="36933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KOMITMEN TOP MANAGEMENT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6472254" cy="5067317"/>
          </a:xfrm>
        </p:spPr>
        <p:txBody>
          <a:bodyPr/>
          <a:lstStyle/>
          <a:p>
            <a:pPr>
              <a:buNone/>
            </a:pPr>
            <a:r>
              <a:rPr lang="en-US" sz="1900" b="1" u="sng" dirty="0" smtClean="0"/>
              <a:t>GUNAKAN SABUK PENGAMAN</a:t>
            </a:r>
            <a:endParaRPr lang="en-US" sz="1900" u="sng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Menggunakan</a:t>
            </a:r>
            <a:r>
              <a:rPr lang="en-US" sz="1900" dirty="0" smtClean="0"/>
              <a:t> </a:t>
            </a:r>
            <a:r>
              <a:rPr lang="en-US" sz="1900" dirty="0" err="1" smtClean="0"/>
              <a:t>sabuk</a:t>
            </a:r>
            <a:r>
              <a:rPr lang="en-US" sz="1900" dirty="0" smtClean="0"/>
              <a:t> </a:t>
            </a:r>
            <a:r>
              <a:rPr lang="en-US" sz="1900" dirty="0" err="1" smtClean="0"/>
              <a:t>pengaman</a:t>
            </a:r>
            <a:endParaRPr lang="en-US" sz="1900" dirty="0" smtClean="0"/>
          </a:p>
          <a:p>
            <a:pPr lvl="0"/>
            <a:r>
              <a:rPr lang="en-US" sz="1900" dirty="0" err="1" smtClean="0"/>
              <a:t>Memeriksa</a:t>
            </a:r>
            <a:r>
              <a:rPr lang="en-US" sz="1900" dirty="0" smtClean="0"/>
              <a:t> </a:t>
            </a:r>
            <a:r>
              <a:rPr lang="en-US" sz="1900" dirty="0" err="1" smtClean="0"/>
              <a:t>bahwa</a:t>
            </a:r>
            <a:r>
              <a:rPr lang="en-US" sz="1900" dirty="0" smtClean="0"/>
              <a:t> </a:t>
            </a:r>
            <a:r>
              <a:rPr lang="en-US" sz="1900" dirty="0" err="1" smtClean="0"/>
              <a:t>semua</a:t>
            </a:r>
            <a:r>
              <a:rPr lang="en-US" sz="1900" dirty="0" smtClean="0"/>
              <a:t> </a:t>
            </a:r>
            <a:r>
              <a:rPr lang="en-US" sz="1900" dirty="0" err="1" smtClean="0"/>
              <a:t>orang</a:t>
            </a:r>
            <a:r>
              <a:rPr lang="en-US" sz="1900" dirty="0" smtClean="0"/>
              <a:t> </a:t>
            </a:r>
            <a:r>
              <a:rPr lang="en-US" sz="1900" dirty="0" err="1" smtClean="0"/>
              <a:t>dalam</a:t>
            </a:r>
            <a:r>
              <a:rPr lang="en-US" sz="1900" dirty="0" smtClean="0"/>
              <a:t> </a:t>
            </a:r>
            <a:r>
              <a:rPr lang="en-US" sz="1900" dirty="0" err="1" smtClean="0"/>
              <a:t>kendaraan</a:t>
            </a:r>
            <a:r>
              <a:rPr lang="en-US" sz="1900" dirty="0" smtClean="0"/>
              <a:t> </a:t>
            </a:r>
            <a:r>
              <a:rPr lang="en-US" sz="1900" dirty="0" err="1" smtClean="0"/>
              <a:t>menggunakan</a:t>
            </a:r>
            <a:r>
              <a:rPr lang="en-US" sz="1900" dirty="0" smtClean="0"/>
              <a:t> </a:t>
            </a:r>
            <a:r>
              <a:rPr lang="en-US" sz="1900" dirty="0" err="1" smtClean="0"/>
              <a:t>sabuk</a:t>
            </a:r>
            <a:r>
              <a:rPr lang="en-US" sz="1900" dirty="0" smtClean="0"/>
              <a:t> </a:t>
            </a:r>
            <a:r>
              <a:rPr lang="en-US" sz="1900" dirty="0" err="1" smtClean="0"/>
              <a:t>pengaman</a:t>
            </a:r>
            <a:r>
              <a:rPr lang="en-US" sz="1900" dirty="0" smtClean="0"/>
              <a:t> </a:t>
            </a:r>
            <a:r>
              <a:rPr lang="en-US" sz="1900" dirty="0" err="1" smtClean="0"/>
              <a:t>sebelum</a:t>
            </a:r>
            <a:r>
              <a:rPr lang="en-US" sz="1900" dirty="0" smtClean="0"/>
              <a:t> </a:t>
            </a:r>
            <a:r>
              <a:rPr lang="en-US" sz="1900" dirty="0" err="1" smtClean="0"/>
              <a:t>mulai</a:t>
            </a:r>
            <a:r>
              <a:rPr lang="en-US" sz="1900" dirty="0" smtClean="0"/>
              <a:t> </a:t>
            </a:r>
            <a:r>
              <a:rPr lang="en-US" sz="1900" dirty="0" err="1" smtClean="0"/>
              <a:t>berkendara</a:t>
            </a:r>
            <a:endParaRPr lang="en-US" sz="1900" dirty="0" smtClean="0"/>
          </a:p>
          <a:p>
            <a:pPr lvl="0"/>
            <a:r>
              <a:rPr lang="en-US" sz="1900" dirty="0" err="1" smtClean="0"/>
              <a:t>Mengintervensi</a:t>
            </a:r>
            <a:r>
              <a:rPr lang="en-US" sz="1900" dirty="0" smtClean="0"/>
              <a:t> </a:t>
            </a:r>
            <a:r>
              <a:rPr lang="en-US" sz="1900" dirty="0" err="1" smtClean="0"/>
              <a:t>jika</a:t>
            </a:r>
            <a:r>
              <a:rPr lang="en-US" sz="1900" dirty="0" smtClean="0"/>
              <a:t> </a:t>
            </a:r>
            <a:r>
              <a:rPr lang="en-US" sz="1900" dirty="0" err="1" smtClean="0"/>
              <a:t>melihat</a:t>
            </a:r>
            <a:r>
              <a:rPr lang="en-US" sz="1900" dirty="0" smtClean="0"/>
              <a:t> </a:t>
            </a:r>
            <a:r>
              <a:rPr lang="en-US" sz="1900" dirty="0" err="1" smtClean="0"/>
              <a:t>ada</a:t>
            </a:r>
            <a:r>
              <a:rPr lang="en-US" sz="1900" dirty="0" smtClean="0"/>
              <a:t> </a:t>
            </a:r>
            <a:r>
              <a:rPr lang="en-US" sz="1900" dirty="0" err="1" smtClean="0"/>
              <a:t>rekan</a:t>
            </a:r>
            <a:r>
              <a:rPr lang="en-US" sz="1900" dirty="0" smtClean="0"/>
              <a:t> yang </a:t>
            </a:r>
            <a:r>
              <a:rPr lang="en-US" sz="1900" dirty="0" err="1" smtClean="0"/>
              <a:t>tidak</a:t>
            </a:r>
            <a:r>
              <a:rPr lang="en-US" sz="1900" dirty="0" smtClean="0"/>
              <a:t> </a:t>
            </a:r>
            <a:r>
              <a:rPr lang="en-US" sz="1900" dirty="0" err="1" smtClean="0"/>
              <a:t>menggunakan</a:t>
            </a:r>
            <a:r>
              <a:rPr lang="en-US" sz="1900" dirty="0" smtClean="0"/>
              <a:t> </a:t>
            </a:r>
            <a:r>
              <a:rPr lang="en-US" sz="1900" dirty="0" err="1" smtClean="0"/>
              <a:t>sabuk</a:t>
            </a:r>
            <a:r>
              <a:rPr lang="en-US" sz="1900" dirty="0" smtClean="0"/>
              <a:t> </a:t>
            </a:r>
            <a:r>
              <a:rPr lang="en-US" sz="1900" dirty="0" err="1" smtClean="0"/>
              <a:t>pengaman</a:t>
            </a:r>
            <a:r>
              <a:rPr lang="en-US" sz="1900" dirty="0" smtClean="0"/>
              <a:t> </a:t>
            </a:r>
            <a:r>
              <a:rPr lang="en-US" sz="1900" dirty="0" err="1" smtClean="0"/>
              <a:t>secara</a:t>
            </a:r>
            <a:r>
              <a:rPr lang="en-US" sz="1900" dirty="0" smtClean="0"/>
              <a:t> </a:t>
            </a:r>
            <a:r>
              <a:rPr lang="en-US" sz="1900" dirty="0" err="1" smtClean="0"/>
              <a:t>benar</a:t>
            </a:r>
            <a:endParaRPr lang="en-US" sz="1900" dirty="0" smtClean="0"/>
          </a:p>
          <a:p>
            <a:pPr marL="0" indent="0">
              <a:buNone/>
            </a:pPr>
            <a:endParaRPr lang="en-US" sz="1900" b="1" dirty="0" smtClean="0"/>
          </a:p>
          <a:p>
            <a:pPr marL="0" indent="0">
              <a:buNone/>
            </a:pPr>
            <a:r>
              <a:rPr lang="en-US" sz="1900" b="1" u="sng" dirty="0" smtClean="0"/>
              <a:t>KETIKA BERKENDARA, JANGAN MENGGUNAKAN TELEPON DAN JANGAN MELEBIHI BATAS KECEPATAN MAKSIMAL</a:t>
            </a:r>
            <a:endParaRPr lang="en-US" sz="1900" u="sng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Jangan</a:t>
            </a:r>
            <a:r>
              <a:rPr lang="en-US" sz="1900" dirty="0" smtClean="0"/>
              <a:t> </a:t>
            </a:r>
            <a:r>
              <a:rPr lang="en-US" sz="1900" dirty="0" err="1" smtClean="0"/>
              <a:t>menggunakan</a:t>
            </a:r>
            <a:r>
              <a:rPr lang="en-US" sz="1900" dirty="0" smtClean="0"/>
              <a:t> </a:t>
            </a:r>
            <a:r>
              <a:rPr lang="en-US" sz="1900" dirty="0" err="1" smtClean="0"/>
              <a:t>handphone</a:t>
            </a:r>
            <a:r>
              <a:rPr lang="en-US" sz="1900" dirty="0" smtClean="0"/>
              <a:t> </a:t>
            </a:r>
            <a:r>
              <a:rPr lang="en-US" sz="1900" dirty="0" err="1" smtClean="0"/>
              <a:t>atau</a:t>
            </a:r>
            <a:r>
              <a:rPr lang="en-US" sz="1900" dirty="0" smtClean="0"/>
              <a:t> </a:t>
            </a:r>
            <a:r>
              <a:rPr lang="en-US" sz="1900" dirty="0" err="1" smtClean="0"/>
              <a:t>mengirim</a:t>
            </a:r>
            <a:r>
              <a:rPr lang="en-US" sz="1900" dirty="0" smtClean="0"/>
              <a:t> </a:t>
            </a:r>
            <a:r>
              <a:rPr lang="en-US" sz="1900" dirty="0" err="1" smtClean="0"/>
              <a:t>sms</a:t>
            </a:r>
            <a:r>
              <a:rPr lang="en-US" sz="1900" dirty="0" smtClean="0"/>
              <a:t> </a:t>
            </a:r>
            <a:r>
              <a:rPr lang="en-US" sz="1900" dirty="0" err="1" smtClean="0"/>
              <a:t>ketika</a:t>
            </a:r>
            <a:r>
              <a:rPr lang="en-US" sz="1900" dirty="0" smtClean="0"/>
              <a:t> </a:t>
            </a:r>
            <a:r>
              <a:rPr lang="en-US" sz="1900" dirty="0" err="1" smtClean="0"/>
              <a:t>berkendara</a:t>
            </a:r>
            <a:endParaRPr lang="en-US" sz="1900" dirty="0" smtClean="0"/>
          </a:p>
          <a:p>
            <a:pPr lvl="0"/>
            <a:r>
              <a:rPr lang="en-US" sz="1900" dirty="0" err="1" smtClean="0"/>
              <a:t>Tetap</a:t>
            </a:r>
            <a:r>
              <a:rPr lang="en-US" sz="1900" dirty="0" smtClean="0"/>
              <a:t> </a:t>
            </a:r>
            <a:r>
              <a:rPr lang="en-US" sz="1900" dirty="0" err="1" smtClean="0"/>
              <a:t>berada</a:t>
            </a:r>
            <a:r>
              <a:rPr lang="en-US" sz="1900" dirty="0" smtClean="0"/>
              <a:t> </a:t>
            </a:r>
            <a:r>
              <a:rPr lang="en-US" sz="1900" dirty="0" err="1" smtClean="0"/>
              <a:t>di</a:t>
            </a:r>
            <a:r>
              <a:rPr lang="en-US" sz="1900" dirty="0" smtClean="0"/>
              <a:t> </a:t>
            </a:r>
            <a:r>
              <a:rPr lang="en-US" sz="1900" dirty="0" err="1" smtClean="0"/>
              <a:t>bawah</a:t>
            </a:r>
            <a:r>
              <a:rPr lang="en-US" sz="1900" dirty="0" smtClean="0"/>
              <a:t> </a:t>
            </a:r>
            <a:r>
              <a:rPr lang="en-US" sz="1900" dirty="0" err="1" smtClean="0"/>
              <a:t>batas</a:t>
            </a:r>
            <a:r>
              <a:rPr lang="en-US" sz="1900" dirty="0" smtClean="0"/>
              <a:t> </a:t>
            </a:r>
            <a:r>
              <a:rPr lang="en-US" sz="1900" dirty="0" err="1" smtClean="0"/>
              <a:t>kecepatan</a:t>
            </a:r>
            <a:r>
              <a:rPr lang="en-US" sz="1900" dirty="0" smtClean="0"/>
              <a:t> </a:t>
            </a:r>
            <a:r>
              <a:rPr lang="en-US" sz="1900" dirty="0" err="1" smtClean="0"/>
              <a:t>maksimal</a:t>
            </a:r>
            <a:r>
              <a:rPr lang="en-US" sz="1900" dirty="0" smtClean="0"/>
              <a:t> yang </a:t>
            </a:r>
            <a:r>
              <a:rPr lang="en-US" sz="1900" dirty="0" err="1" smtClean="0"/>
              <a:t>diperbolehkan</a:t>
            </a:r>
            <a:endParaRPr lang="en-US" sz="1900" dirty="0" smtClean="0"/>
          </a:p>
          <a:p>
            <a:endParaRPr lang="en-US" sz="1900" dirty="0"/>
          </a:p>
        </p:txBody>
      </p:sp>
      <p:pic>
        <p:nvPicPr>
          <p:cNvPr id="78850" name="Picture 2" descr="http://images.thecarconnection.com/lrg/mercedes-benz-rear-active-seat-belt-buckle_100381257_l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858016" y="928670"/>
            <a:ext cx="1869373" cy="2643206"/>
          </a:xfrm>
          <a:prstGeom prst="rect">
            <a:avLst/>
          </a:prstGeom>
          <a:noFill/>
        </p:spPr>
      </p:pic>
      <p:pic>
        <p:nvPicPr>
          <p:cNvPr id="78852" name="Picture 4" descr="https://www.smartsign.com/blog/wp-content/uploads/2013/08/No-Cellphone-While-Driving-Label-LB-1549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4143380"/>
            <a:ext cx="1857388" cy="1857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405813" cy="598470"/>
          </a:xfrm>
        </p:spPr>
        <p:txBody>
          <a:bodyPr/>
          <a:lstStyle/>
          <a:p>
            <a:r>
              <a:rPr lang="en-US" dirty="0" smtClean="0"/>
              <a:t>SAFE WORK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1546"/>
            <a:ext cx="6115064" cy="5067317"/>
          </a:xfrm>
        </p:spPr>
        <p:txBody>
          <a:bodyPr/>
          <a:lstStyle/>
          <a:p>
            <a:pPr>
              <a:buNone/>
            </a:pPr>
            <a:r>
              <a:rPr lang="en-US" sz="1900" b="1" u="sng" dirty="0" smtClean="0"/>
              <a:t>DILARANG MEROKOK DILUAR AREA MEROKOK</a:t>
            </a:r>
            <a:endParaRPr lang="en-US" sz="1900" u="sng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Mengetahui</a:t>
            </a:r>
            <a:r>
              <a:rPr lang="en-US" sz="1900" dirty="0" smtClean="0"/>
              <a:t> </a:t>
            </a:r>
            <a:r>
              <a:rPr lang="en-US" sz="1900" dirty="0" err="1" smtClean="0"/>
              <a:t>dimana</a:t>
            </a:r>
            <a:r>
              <a:rPr lang="en-US" sz="1900" dirty="0" smtClean="0"/>
              <a:t> area </a:t>
            </a:r>
            <a:r>
              <a:rPr lang="en-US" sz="1900" dirty="0" err="1" smtClean="0"/>
              <a:t>merokok</a:t>
            </a:r>
            <a:endParaRPr lang="en-US" sz="1900" dirty="0" smtClean="0"/>
          </a:p>
          <a:p>
            <a:pPr lvl="0"/>
            <a:r>
              <a:rPr lang="en-US" sz="1900" dirty="0" err="1" smtClean="0"/>
              <a:t>Intervensi</a:t>
            </a:r>
            <a:r>
              <a:rPr lang="en-US" sz="1900" dirty="0" smtClean="0"/>
              <a:t> </a:t>
            </a:r>
            <a:r>
              <a:rPr lang="en-US" sz="1900" dirty="0" err="1" smtClean="0"/>
              <a:t>jika</a:t>
            </a:r>
            <a:r>
              <a:rPr lang="en-US" sz="1900" dirty="0" smtClean="0"/>
              <a:t> </a:t>
            </a:r>
            <a:r>
              <a:rPr lang="en-US" sz="1900" dirty="0" err="1" smtClean="0"/>
              <a:t>anda</a:t>
            </a:r>
            <a:r>
              <a:rPr lang="en-US" sz="1900" dirty="0" smtClean="0"/>
              <a:t> </a:t>
            </a:r>
            <a:r>
              <a:rPr lang="en-US" sz="1900" dirty="0" err="1" smtClean="0"/>
              <a:t>melihat</a:t>
            </a:r>
            <a:r>
              <a:rPr lang="en-US" sz="1900" dirty="0" smtClean="0"/>
              <a:t> </a:t>
            </a:r>
            <a:r>
              <a:rPr lang="en-US" sz="1900" dirty="0" err="1" smtClean="0"/>
              <a:t>seseorang</a:t>
            </a:r>
            <a:r>
              <a:rPr lang="en-US" sz="1900" dirty="0" smtClean="0"/>
              <a:t> yang </a:t>
            </a:r>
            <a:r>
              <a:rPr lang="en-US" sz="1900" dirty="0" err="1" smtClean="0"/>
              <a:t>merokok</a:t>
            </a:r>
            <a:r>
              <a:rPr lang="en-US" sz="1900" dirty="0" smtClean="0"/>
              <a:t> </a:t>
            </a:r>
            <a:r>
              <a:rPr lang="en-US" sz="1900" dirty="0" err="1" smtClean="0"/>
              <a:t>diluar</a:t>
            </a:r>
            <a:r>
              <a:rPr lang="en-US" sz="1900" dirty="0" smtClean="0"/>
              <a:t> area </a:t>
            </a:r>
            <a:r>
              <a:rPr lang="en-US" sz="1900" dirty="0" err="1" smtClean="0"/>
              <a:t>merokok</a:t>
            </a:r>
            <a:endParaRPr lang="en-US" sz="1900" dirty="0" smtClean="0"/>
          </a:p>
          <a:p>
            <a:pPr>
              <a:buNone/>
            </a:pPr>
            <a:endParaRPr lang="en-US" sz="1900" b="1" dirty="0" smtClean="0"/>
          </a:p>
          <a:p>
            <a:pPr marL="0" indent="0">
              <a:buNone/>
            </a:pPr>
            <a:r>
              <a:rPr lang="en-US" sz="1900" b="1" u="sng" dirty="0" smtClean="0"/>
              <a:t>DILARANG MENGKONSUMSI ALKOHOL ATAU OBAT TERLARANG KETIKA SEDANG BEKERJA ATAU MENGEMUDI</a:t>
            </a:r>
            <a:endParaRPr lang="en-US" sz="1900" u="sng" dirty="0" smtClean="0"/>
          </a:p>
          <a:p>
            <a:pPr>
              <a:buNone/>
            </a:pPr>
            <a:r>
              <a:rPr lang="en-US" sz="1900" b="1" dirty="0" err="1" smtClean="0"/>
              <a:t>Anda</a:t>
            </a:r>
            <a:r>
              <a:rPr lang="en-US" sz="1900" b="1" dirty="0" smtClean="0"/>
              <a:t> </a:t>
            </a:r>
            <a:r>
              <a:rPr lang="en-US" sz="1900" b="1" dirty="0" err="1" smtClean="0"/>
              <a:t>harus</a:t>
            </a:r>
            <a:r>
              <a:rPr lang="en-US" sz="1900" b="1" dirty="0" smtClean="0"/>
              <a:t> :</a:t>
            </a:r>
            <a:endParaRPr lang="en-US" sz="1900" dirty="0" smtClean="0"/>
          </a:p>
          <a:p>
            <a:pPr lvl="0"/>
            <a:r>
              <a:rPr lang="en-US" sz="1900" dirty="0" err="1" smtClean="0"/>
              <a:t>Selalu</a:t>
            </a:r>
            <a:r>
              <a:rPr lang="en-US" sz="1900" dirty="0" smtClean="0"/>
              <a:t> </a:t>
            </a:r>
            <a:r>
              <a:rPr lang="en-US" sz="1900" dirty="0" err="1" smtClean="0"/>
              <a:t>menginformasikan</a:t>
            </a:r>
            <a:r>
              <a:rPr lang="en-US" sz="1900" dirty="0" smtClean="0"/>
              <a:t> </a:t>
            </a:r>
            <a:r>
              <a:rPr lang="en-US" sz="1900" dirty="0" err="1" smtClean="0"/>
              <a:t>pengawas</a:t>
            </a:r>
            <a:r>
              <a:rPr lang="en-US" sz="1900" dirty="0" smtClean="0"/>
              <a:t> </a:t>
            </a:r>
            <a:r>
              <a:rPr lang="en-US" sz="1900" dirty="0" err="1" smtClean="0"/>
              <a:t>jika</a:t>
            </a:r>
            <a:r>
              <a:rPr lang="en-US" sz="1900" dirty="0" smtClean="0"/>
              <a:t> </a:t>
            </a:r>
            <a:r>
              <a:rPr lang="en-US" sz="1900" dirty="0" err="1" smtClean="0"/>
              <a:t>anda</a:t>
            </a:r>
            <a:r>
              <a:rPr lang="en-US" sz="1900" dirty="0" smtClean="0"/>
              <a:t> </a:t>
            </a:r>
            <a:r>
              <a:rPr lang="en-US" sz="1900" dirty="0" err="1" smtClean="0"/>
              <a:t>mengkonsumsi</a:t>
            </a:r>
            <a:r>
              <a:rPr lang="en-US" sz="1900" dirty="0" smtClean="0"/>
              <a:t> </a:t>
            </a:r>
            <a:r>
              <a:rPr lang="en-US" sz="1900" dirty="0" err="1" smtClean="0"/>
              <a:t>obat-obatan</a:t>
            </a:r>
            <a:r>
              <a:rPr lang="en-US" sz="1900" dirty="0" smtClean="0"/>
              <a:t> </a:t>
            </a:r>
            <a:r>
              <a:rPr lang="en-US" sz="1900" dirty="0" err="1" smtClean="0"/>
              <a:t>khusus</a:t>
            </a:r>
            <a:endParaRPr lang="en-US" sz="1900" dirty="0" smtClean="0"/>
          </a:p>
          <a:p>
            <a:pPr lvl="0"/>
            <a:r>
              <a:rPr lang="en-US" sz="1900" dirty="0" err="1" smtClean="0"/>
              <a:t>Jangan</a:t>
            </a:r>
            <a:r>
              <a:rPr lang="en-US" sz="1900" dirty="0" smtClean="0"/>
              <a:t> </a:t>
            </a:r>
            <a:r>
              <a:rPr lang="en-US" sz="1900" dirty="0" err="1" smtClean="0"/>
              <a:t>menggunakan</a:t>
            </a:r>
            <a:r>
              <a:rPr lang="en-US" sz="1900" dirty="0" smtClean="0"/>
              <a:t>, </a:t>
            </a:r>
            <a:r>
              <a:rPr lang="en-US" sz="1900" dirty="0" err="1" smtClean="0"/>
              <a:t>menyimpan</a:t>
            </a:r>
            <a:r>
              <a:rPr lang="en-US" sz="1900" dirty="0" smtClean="0"/>
              <a:t>, </a:t>
            </a:r>
            <a:r>
              <a:rPr lang="en-US" sz="1900" dirty="0" err="1" smtClean="0"/>
              <a:t>menjual</a:t>
            </a:r>
            <a:r>
              <a:rPr lang="en-US" sz="1900" dirty="0" smtClean="0"/>
              <a:t> </a:t>
            </a:r>
            <a:r>
              <a:rPr lang="en-US" sz="1900" dirty="0" err="1" smtClean="0"/>
              <a:t>atau</a:t>
            </a:r>
            <a:r>
              <a:rPr lang="en-US" sz="1900" dirty="0" smtClean="0"/>
              <a:t> </a:t>
            </a:r>
            <a:r>
              <a:rPr lang="en-US" sz="1900" dirty="0" err="1" smtClean="0"/>
              <a:t>mendistribusikan</a:t>
            </a:r>
            <a:r>
              <a:rPr lang="en-US" sz="1900" dirty="0" smtClean="0"/>
              <a:t> </a:t>
            </a:r>
            <a:r>
              <a:rPr lang="en-US" sz="1900" dirty="0" err="1" smtClean="0"/>
              <a:t>obat</a:t>
            </a:r>
            <a:r>
              <a:rPr lang="en-US" sz="1900" dirty="0" smtClean="0"/>
              <a:t> </a:t>
            </a:r>
            <a:r>
              <a:rPr lang="en-US" sz="1900" dirty="0" err="1" smtClean="0"/>
              <a:t>terlarang</a:t>
            </a:r>
            <a:endParaRPr lang="en-US" sz="1900" dirty="0" smtClean="0"/>
          </a:p>
          <a:p>
            <a:pPr lvl="0"/>
            <a:r>
              <a:rPr lang="en-US" sz="1900" dirty="0" err="1" smtClean="0"/>
              <a:t>Intervensi</a:t>
            </a:r>
            <a:r>
              <a:rPr lang="en-US" sz="1900" dirty="0" smtClean="0"/>
              <a:t> </a:t>
            </a:r>
            <a:r>
              <a:rPr lang="en-US" sz="1900" dirty="0" err="1" smtClean="0"/>
              <a:t>jika</a:t>
            </a:r>
            <a:r>
              <a:rPr lang="en-US" sz="1900" dirty="0" smtClean="0"/>
              <a:t> </a:t>
            </a:r>
            <a:r>
              <a:rPr lang="en-US" sz="1900" dirty="0" err="1" smtClean="0"/>
              <a:t>anda</a:t>
            </a:r>
            <a:r>
              <a:rPr lang="en-US" sz="1900" dirty="0" smtClean="0"/>
              <a:t> </a:t>
            </a:r>
            <a:r>
              <a:rPr lang="en-US" sz="1900" dirty="0" err="1" smtClean="0"/>
              <a:t>melihat</a:t>
            </a:r>
            <a:r>
              <a:rPr lang="en-US" sz="1900" dirty="0" smtClean="0"/>
              <a:t> </a:t>
            </a:r>
            <a:r>
              <a:rPr lang="en-US" sz="1900" dirty="0" err="1" smtClean="0"/>
              <a:t>penggunaan</a:t>
            </a:r>
            <a:r>
              <a:rPr lang="en-US" sz="1900" dirty="0" smtClean="0"/>
              <a:t> </a:t>
            </a:r>
            <a:r>
              <a:rPr lang="en-US" sz="1900" dirty="0" err="1" smtClean="0"/>
              <a:t>alkohol</a:t>
            </a:r>
            <a:r>
              <a:rPr lang="en-US" sz="1900" dirty="0" smtClean="0"/>
              <a:t> </a:t>
            </a:r>
            <a:r>
              <a:rPr lang="en-US" sz="1900" dirty="0" err="1" smtClean="0"/>
              <a:t>atau</a:t>
            </a:r>
            <a:r>
              <a:rPr lang="en-US" sz="1900" dirty="0" smtClean="0"/>
              <a:t> </a:t>
            </a:r>
            <a:r>
              <a:rPr lang="en-US" sz="1900" dirty="0" err="1" smtClean="0"/>
              <a:t>obat</a:t>
            </a:r>
            <a:r>
              <a:rPr lang="en-US" sz="1900" dirty="0" smtClean="0"/>
              <a:t> </a:t>
            </a:r>
            <a:r>
              <a:rPr lang="en-US" sz="1900" dirty="0" err="1" smtClean="0"/>
              <a:t>terlarang</a:t>
            </a:r>
            <a:endParaRPr lang="en-US" sz="1900" dirty="0" smtClean="0"/>
          </a:p>
          <a:p>
            <a:endParaRPr lang="en-US" sz="1900" dirty="0"/>
          </a:p>
        </p:txBody>
      </p:sp>
      <p:pic>
        <p:nvPicPr>
          <p:cNvPr id="77836" name="Picture 12" descr="http://www.disabilityexpertsfl.com/Portals/126348/images/disability%20applicants%20with%20drug%20addictions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358082" y="4929198"/>
            <a:ext cx="1200913" cy="1233473"/>
          </a:xfrm>
          <a:prstGeom prst="rect">
            <a:avLst/>
          </a:prstGeom>
          <a:noFill/>
        </p:spPr>
      </p:pic>
      <p:pic>
        <p:nvPicPr>
          <p:cNvPr id="10" name="Picture 12" descr="http://www.disabilityexpertsfl.com/Portals/126348/images/disability%20applicants%20with%20drug%20addiction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2829" y="1152508"/>
            <a:ext cx="1652575" cy="1633550"/>
          </a:xfrm>
          <a:prstGeom prst="rect">
            <a:avLst/>
          </a:prstGeom>
          <a:noFill/>
        </p:spPr>
      </p:pic>
      <p:pic>
        <p:nvPicPr>
          <p:cNvPr id="11" name="Picture 12" descr="http://www.disabilityexpertsfl.com/Portals/126348/images/disability%20applicants%20with%20drug%20addictions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358082" y="3643314"/>
            <a:ext cx="1200544" cy="1214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9"/>
            <a:ext cx="8405813" cy="669908"/>
          </a:xfrm>
        </p:spPr>
        <p:txBody>
          <a:bodyPr/>
          <a:lstStyle/>
          <a:p>
            <a:r>
              <a:rPr lang="en-US" dirty="0" smtClean="0"/>
              <a:t>PROSEDUR KEADAAN DARURAT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7" y="1214422"/>
            <a:ext cx="8001055" cy="4498975"/>
          </a:xfrm>
        </p:spPr>
        <p:txBody>
          <a:bodyPr/>
          <a:lstStyle/>
          <a:p>
            <a:pPr eaLnBrk="0" hangingPunct="0">
              <a:spcBef>
                <a:spcPct val="30000"/>
              </a:spcBef>
              <a:defRPr/>
            </a:pPr>
            <a:r>
              <a:rPr lang="en-US" sz="2800" b="1" dirty="0" smtClean="0">
                <a:latin typeface="Arial" charset="0"/>
              </a:rPr>
              <a:t>KONDISI DARURAT/EMERGENCY  :</a:t>
            </a:r>
            <a:endParaRPr lang="en-US" sz="2800" dirty="0" smtClean="0">
              <a:latin typeface="Arial" charset="0"/>
            </a:endParaRPr>
          </a:p>
          <a:p>
            <a:pPr algn="just" eaLnBrk="0" hangingPunct="0">
              <a:lnSpc>
                <a:spcPct val="110000"/>
              </a:lnSpc>
              <a:spcBef>
                <a:spcPct val="30000"/>
              </a:spcBef>
              <a:buNone/>
              <a:defRPr/>
            </a:pPr>
            <a:r>
              <a:rPr lang="en-US" i="1" dirty="0" smtClean="0">
                <a:latin typeface="Arial" charset="0"/>
              </a:rPr>
              <a:t>	</a:t>
            </a:r>
            <a:r>
              <a:rPr lang="en-US" i="1" dirty="0" err="1" smtClean="0">
                <a:latin typeface="Arial" charset="0"/>
              </a:rPr>
              <a:t>Suatu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keadaan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darurat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sebagai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akibat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insiden</a:t>
            </a:r>
            <a:r>
              <a:rPr lang="en-US" i="1" dirty="0" smtClean="0">
                <a:latin typeface="Arial" charset="0"/>
              </a:rPr>
              <a:t> yang </a:t>
            </a:r>
            <a:r>
              <a:rPr lang="en-US" i="1" dirty="0" err="1" smtClean="0">
                <a:latin typeface="Arial" charset="0"/>
              </a:rPr>
              <a:t>terjadi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di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dalam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batas</a:t>
            </a:r>
            <a:r>
              <a:rPr lang="en-US" i="1" dirty="0" smtClean="0">
                <a:latin typeface="Arial" charset="0"/>
              </a:rPr>
              <a:t> unit </a:t>
            </a:r>
            <a:r>
              <a:rPr lang="en-US" i="1" dirty="0" err="1" smtClean="0">
                <a:latin typeface="Arial" charset="0"/>
              </a:rPr>
              <a:t>operasi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perusahaan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dan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berada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dalam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batas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kemampuan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aparat</a:t>
            </a:r>
            <a:r>
              <a:rPr lang="en-US" i="1" dirty="0" smtClean="0">
                <a:latin typeface="Arial" charset="0"/>
              </a:rPr>
              <a:t> unit </a:t>
            </a:r>
            <a:r>
              <a:rPr lang="en-US" i="1" dirty="0" err="1" smtClean="0">
                <a:latin typeface="Arial" charset="0"/>
              </a:rPr>
              <a:t>operasi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setempat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untuk</a:t>
            </a:r>
            <a:r>
              <a:rPr lang="en-US" i="1" dirty="0" smtClean="0">
                <a:latin typeface="Arial" charset="0"/>
              </a:rPr>
              <a:t> </a:t>
            </a:r>
            <a:r>
              <a:rPr lang="en-US" i="1" dirty="0" err="1" smtClean="0">
                <a:latin typeface="Arial" charset="0"/>
              </a:rPr>
              <a:t>menanggulanginya</a:t>
            </a:r>
            <a:r>
              <a:rPr lang="en-US" i="1" dirty="0" smtClean="0">
                <a:latin typeface="Arial" charset="0"/>
              </a:rPr>
              <a:t>.</a:t>
            </a:r>
          </a:p>
          <a:p>
            <a:endParaRPr lang="en-US" dirty="0"/>
          </a:p>
        </p:txBody>
      </p:sp>
      <p:pic>
        <p:nvPicPr>
          <p:cNvPr id="76812" name="Picture 12" descr="http://eetd-safety.lbl.gov/sites/all/files/styles/360x320/public/Emergencies.jpg?itok=pO5ptzbf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857884" y="3500438"/>
            <a:ext cx="3071810" cy="27304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PROSEDUR KEADAAN DARURAT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405813" cy="4498975"/>
          </a:xfrm>
        </p:spPr>
        <p:txBody>
          <a:bodyPr/>
          <a:lstStyle/>
          <a:p>
            <a:pPr lvl="0"/>
            <a:r>
              <a:rPr lang="en-US" sz="2000" dirty="0" err="1" smtClean="0"/>
              <a:t>Setiap</a:t>
            </a:r>
            <a:r>
              <a:rPr lang="en-US" sz="2000" dirty="0" smtClean="0"/>
              <a:t>  </a:t>
            </a:r>
            <a:r>
              <a:rPr lang="en-US" sz="2000" dirty="0" err="1" smtClean="0"/>
              <a:t>karyawan</a:t>
            </a:r>
            <a:r>
              <a:rPr lang="en-US" sz="2000" dirty="0" smtClean="0"/>
              <a:t> </a:t>
            </a:r>
            <a:r>
              <a:rPr lang="en-US" sz="2000" dirty="0" err="1" smtClean="0"/>
              <a:t>baru</a:t>
            </a:r>
            <a:r>
              <a:rPr lang="en-US" sz="2000" dirty="0" smtClean="0"/>
              <a:t> yang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bekerja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tamu</a:t>
            </a:r>
            <a:r>
              <a:rPr lang="en-US" sz="2000" dirty="0" smtClean="0"/>
              <a:t> yang </a:t>
            </a:r>
            <a:r>
              <a:rPr lang="en-US" sz="2000" dirty="0" err="1" smtClean="0"/>
              <a:t>baru</a:t>
            </a:r>
            <a:r>
              <a:rPr lang="en-US" sz="2000" dirty="0" smtClean="0"/>
              <a:t> </a:t>
            </a:r>
            <a:r>
              <a:rPr lang="en-US" sz="2000" dirty="0" err="1" smtClean="0"/>
              <a:t>berkunjung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kantor</a:t>
            </a:r>
            <a:r>
              <a:rPr lang="en-US" sz="2000" dirty="0" smtClean="0"/>
              <a:t> Pertamina </a:t>
            </a:r>
            <a:r>
              <a:rPr lang="en-US" sz="2000" dirty="0" err="1" smtClean="0"/>
              <a:t>harus</a:t>
            </a:r>
            <a:r>
              <a:rPr lang="en-US" sz="2000" dirty="0" smtClean="0"/>
              <a:t> </a:t>
            </a:r>
            <a:r>
              <a:rPr lang="en-US" sz="2000" dirty="0" err="1" smtClean="0"/>
              <a:t>mendapatkan</a:t>
            </a:r>
            <a:r>
              <a:rPr lang="en-US" sz="2000" dirty="0" smtClean="0"/>
              <a:t> </a:t>
            </a:r>
            <a:r>
              <a:rPr lang="en-US" sz="2000" i="1" dirty="0" smtClean="0"/>
              <a:t>Safety Induction</a:t>
            </a:r>
            <a:r>
              <a:rPr lang="en-US" sz="2000" dirty="0" smtClean="0"/>
              <a:t>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</a:t>
            </a:r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langkah-langkah</a:t>
            </a:r>
            <a:r>
              <a:rPr lang="en-US" sz="2000" dirty="0" smtClean="0"/>
              <a:t> yang </a:t>
            </a:r>
            <a:r>
              <a:rPr lang="en-US" sz="2000" dirty="0" err="1" smtClean="0"/>
              <a:t>harus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saat</a:t>
            </a:r>
            <a:r>
              <a:rPr lang="en-US" sz="2000" dirty="0" smtClean="0"/>
              <a:t> </a:t>
            </a:r>
            <a:r>
              <a:rPr lang="en-US" sz="2000" dirty="0" err="1" smtClean="0"/>
              <a:t>Keadaan</a:t>
            </a:r>
            <a:r>
              <a:rPr lang="en-US" sz="2000" dirty="0" smtClean="0"/>
              <a:t> </a:t>
            </a:r>
            <a:r>
              <a:rPr lang="en-US" sz="2000" dirty="0" err="1" smtClean="0"/>
              <a:t>Darurat</a:t>
            </a:r>
            <a:r>
              <a:rPr lang="en-US" sz="2000" dirty="0" smtClean="0"/>
              <a:t> </a:t>
            </a:r>
            <a:r>
              <a:rPr lang="en-US" sz="2000" dirty="0" err="1" smtClean="0"/>
              <a:t>sesuai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Prosedur</a:t>
            </a:r>
            <a:r>
              <a:rPr lang="en-US" sz="2000" dirty="0" smtClean="0"/>
              <a:t> </a:t>
            </a:r>
            <a:r>
              <a:rPr lang="en-US" sz="2000" dirty="0" err="1" smtClean="0"/>
              <a:t>Keselamatan</a:t>
            </a:r>
            <a:r>
              <a:rPr lang="en-US" sz="2000" dirty="0" smtClean="0"/>
              <a:t> PT Pertamina (</a:t>
            </a:r>
            <a:r>
              <a:rPr lang="en-US" sz="2000" dirty="0" err="1" smtClean="0"/>
              <a:t>Persero</a:t>
            </a:r>
            <a:r>
              <a:rPr lang="en-US" sz="2000" dirty="0" smtClean="0"/>
              <a:t>)</a:t>
            </a:r>
          </a:p>
          <a:p>
            <a:pPr lvl="0"/>
            <a:r>
              <a:rPr lang="en-US" sz="2000" dirty="0" err="1" smtClean="0"/>
              <a:t>Kenali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pahami</a:t>
            </a:r>
            <a:r>
              <a:rPr lang="en-US" sz="2000" dirty="0" smtClean="0"/>
              <a:t> </a:t>
            </a:r>
            <a:r>
              <a:rPr lang="en-US" sz="2000" dirty="0" err="1" smtClean="0"/>
              <a:t>prosedur</a:t>
            </a:r>
            <a:r>
              <a:rPr lang="en-US" sz="2000" dirty="0" smtClean="0"/>
              <a:t> </a:t>
            </a:r>
            <a:r>
              <a:rPr lang="en-US" sz="2000" dirty="0" err="1" smtClean="0"/>
              <a:t>keadaan</a:t>
            </a:r>
            <a:r>
              <a:rPr lang="en-US" sz="2000" dirty="0" smtClean="0"/>
              <a:t> </a:t>
            </a:r>
            <a:r>
              <a:rPr lang="en-US" sz="2000" dirty="0" err="1" smtClean="0"/>
              <a:t>darurat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lokasi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</a:p>
          <a:p>
            <a:pPr lvl="0"/>
            <a:r>
              <a:rPr lang="en-US" sz="2000" dirty="0" err="1" smtClean="0"/>
              <a:t>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langkah-langkah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dipandang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melindungi</a:t>
            </a:r>
            <a:r>
              <a:rPr lang="en-US" sz="2000" dirty="0" smtClean="0"/>
              <a:t> </a:t>
            </a:r>
            <a:r>
              <a:rPr lang="en-US" sz="2000" dirty="0" err="1" smtClean="0"/>
              <a:t>rekan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asset </a:t>
            </a:r>
            <a:r>
              <a:rPr lang="en-US" sz="2000" dirty="0" err="1" smtClean="0"/>
              <a:t>perusahaan</a:t>
            </a:r>
            <a:r>
              <a:rPr lang="en-US" sz="2000" dirty="0" smtClean="0"/>
              <a:t>, </a:t>
            </a:r>
            <a:r>
              <a:rPr lang="en-US" sz="2000" dirty="0" err="1" smtClean="0"/>
              <a:t>tapi</a:t>
            </a:r>
            <a:r>
              <a:rPr lang="en-US" sz="2000" dirty="0" smtClean="0"/>
              <a:t> </a:t>
            </a:r>
            <a:r>
              <a:rPr lang="en-US" sz="2000" dirty="0" err="1" smtClean="0"/>
              <a:t>tanpa</a:t>
            </a:r>
            <a:r>
              <a:rPr lang="en-US" sz="2000" dirty="0" smtClean="0"/>
              <a:t> </a:t>
            </a:r>
            <a:r>
              <a:rPr lang="en-US" sz="2000" dirty="0" err="1" smtClean="0"/>
              <a:t>membahayakan</a:t>
            </a:r>
            <a:r>
              <a:rPr lang="en-US" sz="2000" dirty="0" smtClean="0"/>
              <a:t> </a:t>
            </a:r>
            <a:r>
              <a:rPr lang="en-US" sz="2000" dirty="0" err="1" smtClean="0"/>
              <a:t>keselamatan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endParaRPr lang="en-US" sz="2000" dirty="0" smtClean="0"/>
          </a:p>
          <a:p>
            <a:pPr lvl="0"/>
            <a:r>
              <a:rPr lang="en-US" sz="2000" dirty="0" err="1" smtClean="0"/>
              <a:t>Beritahu</a:t>
            </a:r>
            <a:r>
              <a:rPr lang="en-US" sz="2000" dirty="0" smtClean="0"/>
              <a:t> </a:t>
            </a:r>
            <a:r>
              <a:rPr lang="en-US" sz="2000" dirty="0" err="1" smtClean="0"/>
              <a:t>pengawas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pejabat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berwenang</a:t>
            </a:r>
            <a:r>
              <a:rPr lang="en-US" sz="2000" dirty="0" smtClean="0"/>
              <a:t> </a:t>
            </a:r>
            <a:r>
              <a:rPr lang="en-US" sz="2000" dirty="0" err="1" smtClean="0"/>
              <a:t>ketika</a:t>
            </a:r>
            <a:r>
              <a:rPr lang="en-US" sz="2000" dirty="0" smtClean="0"/>
              <a:t> </a:t>
            </a:r>
            <a:r>
              <a:rPr lang="en-US" sz="2000" dirty="0" err="1" smtClean="0"/>
              <a:t>terjadi</a:t>
            </a:r>
            <a:r>
              <a:rPr lang="en-US" sz="2000" dirty="0" smtClean="0"/>
              <a:t> </a:t>
            </a:r>
            <a:r>
              <a:rPr lang="en-US" sz="2000" dirty="0" err="1" smtClean="0"/>
              <a:t>keadaan</a:t>
            </a:r>
            <a:r>
              <a:rPr lang="en-US" sz="2000" dirty="0" smtClean="0"/>
              <a:t> </a:t>
            </a:r>
            <a:r>
              <a:rPr lang="en-US" sz="2000" dirty="0" err="1" smtClean="0"/>
              <a:t>darurat</a:t>
            </a:r>
            <a:r>
              <a:rPr lang="en-US" sz="2000" dirty="0" smtClean="0"/>
              <a:t> </a:t>
            </a:r>
            <a:r>
              <a:rPr lang="en-US" sz="2000" dirty="0" err="1" smtClean="0"/>
              <a:t>sesegera</a:t>
            </a:r>
            <a:r>
              <a:rPr lang="en-US" sz="2000" dirty="0" smtClean="0"/>
              <a:t> </a:t>
            </a:r>
            <a:r>
              <a:rPr lang="en-US" sz="2000" dirty="0" err="1" smtClean="0"/>
              <a:t>mungkin</a:t>
            </a:r>
            <a:endParaRPr lang="en-US" sz="2000" dirty="0" smtClean="0"/>
          </a:p>
          <a:p>
            <a:r>
              <a:rPr lang="en-US" sz="2000" dirty="0" err="1" smtClean="0"/>
              <a:t>Ikuti</a:t>
            </a:r>
            <a:r>
              <a:rPr lang="en-US" sz="2000" dirty="0" smtClean="0"/>
              <a:t> </a:t>
            </a:r>
            <a:r>
              <a:rPr lang="en-US" sz="2000" i="1" dirty="0" smtClean="0"/>
              <a:t>emergency drill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rutin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lokasi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405813" cy="1284287"/>
          </a:xfrm>
        </p:spPr>
        <p:txBody>
          <a:bodyPr/>
          <a:lstStyle/>
          <a:p>
            <a:r>
              <a:rPr lang="en-US" sz="3200" dirty="0" smtClean="0"/>
              <a:t>PROSEDUR KEADAAN DARURAT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4924440"/>
          </a:xfrm>
        </p:spPr>
        <p:txBody>
          <a:bodyPr/>
          <a:lstStyle/>
          <a:p>
            <a:r>
              <a:rPr lang="en-US" sz="2300" dirty="0" err="1" smtClean="0"/>
              <a:t>Ketahuilah</a:t>
            </a:r>
            <a:r>
              <a:rPr lang="en-US" sz="2300" dirty="0" smtClean="0"/>
              <a:t> </a:t>
            </a:r>
            <a:r>
              <a:rPr lang="en-US" sz="2300" dirty="0" err="1" smtClean="0"/>
              <a:t>posisi</a:t>
            </a:r>
            <a:r>
              <a:rPr lang="en-US" sz="2300" dirty="0" smtClean="0"/>
              <a:t> </a:t>
            </a:r>
            <a:r>
              <a:rPr lang="en-US" sz="2300" dirty="0" err="1" smtClean="0"/>
              <a:t>pintu</a:t>
            </a:r>
            <a:r>
              <a:rPr lang="en-US" sz="2300" dirty="0" smtClean="0"/>
              <a:t> </a:t>
            </a:r>
            <a:r>
              <a:rPr lang="en-US" sz="2300" dirty="0" err="1" smtClean="0"/>
              <a:t>dan</a:t>
            </a:r>
            <a:r>
              <a:rPr lang="en-US" sz="2300" dirty="0" smtClean="0"/>
              <a:t> </a:t>
            </a:r>
            <a:r>
              <a:rPr lang="en-US" sz="2300" dirty="0" err="1" smtClean="0"/>
              <a:t>tangga</a:t>
            </a:r>
            <a:r>
              <a:rPr lang="en-US" sz="2300" dirty="0" smtClean="0"/>
              <a:t> </a:t>
            </a:r>
            <a:r>
              <a:rPr lang="en-US" sz="2300" dirty="0" err="1" smtClean="0"/>
              <a:t>darurat</a:t>
            </a:r>
            <a:r>
              <a:rPr lang="en-US" sz="2300" dirty="0" smtClean="0"/>
              <a:t> </a:t>
            </a:r>
          </a:p>
          <a:p>
            <a:pPr>
              <a:buNone/>
            </a:pPr>
            <a:r>
              <a:rPr lang="en-US" sz="2300" dirty="0" smtClean="0"/>
              <a:t>	(emergency exit) </a:t>
            </a:r>
            <a:r>
              <a:rPr lang="en-US" sz="2300" dirty="0" err="1" smtClean="0"/>
              <a:t>serta</a:t>
            </a:r>
            <a:r>
              <a:rPr lang="en-US" sz="2300" dirty="0" smtClean="0"/>
              <a:t> </a:t>
            </a:r>
            <a:r>
              <a:rPr lang="en-US" sz="2300" dirty="0" err="1" smtClean="0"/>
              <a:t>titik</a:t>
            </a:r>
            <a:r>
              <a:rPr lang="en-US" sz="2300" dirty="0" smtClean="0"/>
              <a:t> </a:t>
            </a:r>
            <a:r>
              <a:rPr lang="en-US" sz="2300" dirty="0" err="1" smtClean="0"/>
              <a:t>berkumpul</a:t>
            </a:r>
            <a:r>
              <a:rPr lang="en-US" sz="2300" dirty="0" smtClean="0"/>
              <a:t> </a:t>
            </a:r>
            <a:r>
              <a:rPr lang="en-US" sz="2300" dirty="0" err="1" smtClean="0"/>
              <a:t>aman</a:t>
            </a:r>
            <a:r>
              <a:rPr lang="en-US" sz="2300" dirty="0" smtClean="0"/>
              <a:t> </a:t>
            </a:r>
          </a:p>
          <a:p>
            <a:pPr>
              <a:buNone/>
            </a:pPr>
            <a:r>
              <a:rPr lang="en-US" sz="2300" dirty="0" smtClean="0"/>
              <a:t>	(assembly point) </a:t>
            </a:r>
            <a:r>
              <a:rPr lang="en-US" sz="2300" dirty="0" err="1" smtClean="0"/>
              <a:t>di</a:t>
            </a:r>
            <a:r>
              <a:rPr lang="en-US" sz="2300" dirty="0" smtClean="0"/>
              <a:t> </a:t>
            </a:r>
            <a:r>
              <a:rPr lang="en-US" sz="2300" dirty="0" err="1" smtClean="0"/>
              <a:t>dekat</a:t>
            </a:r>
            <a:r>
              <a:rPr lang="en-US" sz="2300" dirty="0" smtClean="0"/>
              <a:t> </a:t>
            </a:r>
            <a:r>
              <a:rPr lang="en-US" sz="2300" dirty="0" err="1" smtClean="0"/>
              <a:t>lokasi</a:t>
            </a:r>
            <a:r>
              <a:rPr lang="en-US" sz="2300" dirty="0" smtClean="0"/>
              <a:t> </a:t>
            </a:r>
            <a:r>
              <a:rPr lang="en-US" sz="2300" dirty="0" err="1" smtClean="0"/>
              <a:t>Anda</a:t>
            </a:r>
            <a:endParaRPr lang="en-US" sz="2300" dirty="0" smtClean="0"/>
          </a:p>
          <a:p>
            <a:r>
              <a:rPr lang="en-US" sz="2300" dirty="0" err="1" smtClean="0"/>
              <a:t>Jika</a:t>
            </a:r>
            <a:r>
              <a:rPr lang="en-US" sz="2300" dirty="0" smtClean="0"/>
              <a:t> </a:t>
            </a:r>
            <a:r>
              <a:rPr lang="en-US" sz="2300" dirty="0" err="1" smtClean="0"/>
              <a:t>terjadi</a:t>
            </a:r>
            <a:r>
              <a:rPr lang="en-US" sz="2300" dirty="0" smtClean="0"/>
              <a:t> </a:t>
            </a:r>
            <a:r>
              <a:rPr lang="en-US" sz="2300" dirty="0" err="1" smtClean="0"/>
              <a:t>kebakaran</a:t>
            </a:r>
            <a:r>
              <a:rPr lang="en-US" sz="2300" dirty="0" smtClean="0"/>
              <a:t>, </a:t>
            </a:r>
            <a:r>
              <a:rPr lang="en-US" sz="2300" dirty="0" err="1" smtClean="0"/>
              <a:t>keluarlah</a:t>
            </a:r>
            <a:r>
              <a:rPr lang="en-US" sz="2300" dirty="0" smtClean="0"/>
              <a:t> </a:t>
            </a:r>
            <a:r>
              <a:rPr lang="en-US" sz="2300" dirty="0" err="1" smtClean="0"/>
              <a:t>dari</a:t>
            </a:r>
            <a:r>
              <a:rPr lang="en-US" sz="2300" dirty="0" smtClean="0"/>
              <a:t> </a:t>
            </a:r>
            <a:r>
              <a:rPr lang="en-US" sz="2300" dirty="0" err="1" smtClean="0"/>
              <a:t>gedung</a:t>
            </a:r>
            <a:r>
              <a:rPr lang="en-US" sz="2300" dirty="0" smtClean="0"/>
              <a:t> </a:t>
            </a:r>
            <a:r>
              <a:rPr lang="en-US" sz="2300" dirty="0" err="1" smtClean="0"/>
              <a:t>melalui</a:t>
            </a:r>
            <a:r>
              <a:rPr lang="en-US" sz="2300" dirty="0" smtClean="0"/>
              <a:t> </a:t>
            </a:r>
            <a:r>
              <a:rPr lang="en-US" sz="2300" dirty="0" err="1" smtClean="0"/>
              <a:t>pintu</a:t>
            </a:r>
            <a:r>
              <a:rPr lang="en-US" sz="2300" dirty="0" smtClean="0"/>
              <a:t> </a:t>
            </a:r>
            <a:r>
              <a:rPr lang="en-US" sz="2300" dirty="0" err="1" smtClean="0"/>
              <a:t>dan</a:t>
            </a:r>
            <a:r>
              <a:rPr lang="en-US" sz="2300" dirty="0" smtClean="0"/>
              <a:t> </a:t>
            </a:r>
            <a:r>
              <a:rPr lang="en-US" sz="2300" dirty="0" err="1" smtClean="0"/>
              <a:t>tangga</a:t>
            </a:r>
            <a:r>
              <a:rPr lang="en-US" sz="2300" dirty="0" smtClean="0"/>
              <a:t> </a:t>
            </a:r>
            <a:r>
              <a:rPr lang="en-US" sz="2300" dirty="0" err="1" smtClean="0"/>
              <a:t>darurat</a:t>
            </a:r>
            <a:r>
              <a:rPr lang="en-US" sz="2300" dirty="0" smtClean="0"/>
              <a:t> </a:t>
            </a:r>
            <a:r>
              <a:rPr lang="en-US" sz="2300" dirty="0" err="1" smtClean="0"/>
              <a:t>sesuai</a:t>
            </a:r>
            <a:r>
              <a:rPr lang="en-US" sz="2300" dirty="0" smtClean="0"/>
              <a:t> </a:t>
            </a:r>
            <a:r>
              <a:rPr lang="en-US" sz="2300" dirty="0" err="1" smtClean="0"/>
              <a:t>dengan</a:t>
            </a:r>
            <a:r>
              <a:rPr lang="en-US" sz="2300" dirty="0" smtClean="0"/>
              <a:t> </a:t>
            </a:r>
            <a:r>
              <a:rPr lang="en-US" sz="2300" dirty="0" err="1" smtClean="0"/>
              <a:t>komando</a:t>
            </a:r>
            <a:r>
              <a:rPr lang="en-US" sz="2300" dirty="0" smtClean="0"/>
              <a:t> </a:t>
            </a:r>
            <a:r>
              <a:rPr lang="en-US" sz="2300" dirty="0" err="1" smtClean="0"/>
              <a:t>dari</a:t>
            </a:r>
            <a:r>
              <a:rPr lang="en-US" sz="2300" dirty="0" smtClean="0"/>
              <a:t> </a:t>
            </a:r>
            <a:r>
              <a:rPr lang="en-US" sz="2300" dirty="0" err="1" smtClean="0"/>
              <a:t>komandan</a:t>
            </a:r>
            <a:r>
              <a:rPr lang="en-US" sz="2300" dirty="0" smtClean="0"/>
              <a:t> </a:t>
            </a:r>
            <a:r>
              <a:rPr lang="en-US" sz="2300" dirty="0" err="1" smtClean="0"/>
              <a:t>lantai</a:t>
            </a:r>
            <a:r>
              <a:rPr lang="en-US" sz="2300" dirty="0" smtClean="0"/>
              <a:t> </a:t>
            </a:r>
            <a:r>
              <a:rPr lang="en-US" sz="2300" dirty="0" err="1" smtClean="0"/>
              <a:t>menuju</a:t>
            </a:r>
            <a:r>
              <a:rPr lang="en-US" sz="2300" dirty="0" smtClean="0"/>
              <a:t> </a:t>
            </a:r>
            <a:r>
              <a:rPr lang="en-US" sz="2300" dirty="0" err="1" smtClean="0"/>
              <a:t>ke</a:t>
            </a:r>
            <a:r>
              <a:rPr lang="en-US" sz="2300" dirty="0" smtClean="0"/>
              <a:t> </a:t>
            </a:r>
            <a:r>
              <a:rPr lang="en-US" sz="2300" dirty="0" err="1" smtClean="0"/>
              <a:t>titik</a:t>
            </a:r>
            <a:r>
              <a:rPr lang="en-US" sz="2300" dirty="0" smtClean="0"/>
              <a:t> </a:t>
            </a:r>
            <a:r>
              <a:rPr lang="en-US" sz="2300" dirty="0" err="1" smtClean="0"/>
              <a:t>berkumpul</a:t>
            </a:r>
            <a:r>
              <a:rPr lang="en-US" sz="2300" dirty="0" smtClean="0"/>
              <a:t> </a:t>
            </a:r>
            <a:r>
              <a:rPr lang="en-US" sz="2300" dirty="0" err="1" smtClean="0"/>
              <a:t>aman</a:t>
            </a:r>
            <a:r>
              <a:rPr lang="en-US" sz="2300" dirty="0" smtClean="0"/>
              <a:t> (assembly point).</a:t>
            </a:r>
          </a:p>
          <a:p>
            <a:r>
              <a:rPr lang="en-US" sz="2300" dirty="0" err="1" smtClean="0"/>
              <a:t>Pada</a:t>
            </a:r>
            <a:r>
              <a:rPr lang="en-US" sz="2300" dirty="0" smtClean="0"/>
              <a:t> </a:t>
            </a:r>
            <a:r>
              <a:rPr lang="en-US" sz="2300" dirty="0" err="1" smtClean="0"/>
              <a:t>saat</a:t>
            </a:r>
            <a:r>
              <a:rPr lang="en-US" sz="2300" dirty="0" smtClean="0"/>
              <a:t> </a:t>
            </a:r>
            <a:r>
              <a:rPr lang="en-US" sz="2300" dirty="0" err="1" smtClean="0"/>
              <a:t>terjadi</a:t>
            </a:r>
            <a:r>
              <a:rPr lang="en-US" sz="2300" dirty="0" smtClean="0"/>
              <a:t> </a:t>
            </a:r>
            <a:r>
              <a:rPr lang="en-US" sz="2300" dirty="0" err="1" smtClean="0"/>
              <a:t>gempa</a:t>
            </a:r>
            <a:r>
              <a:rPr lang="en-US" sz="2300" dirty="0" smtClean="0"/>
              <a:t> </a:t>
            </a:r>
            <a:r>
              <a:rPr lang="en-US" sz="2300" dirty="0" err="1" smtClean="0"/>
              <a:t>bumi</a:t>
            </a:r>
            <a:r>
              <a:rPr lang="en-US" sz="2300" dirty="0" smtClean="0"/>
              <a:t>, </a:t>
            </a:r>
            <a:r>
              <a:rPr lang="en-US" sz="2300" dirty="0" err="1" smtClean="0"/>
              <a:t>segera</a:t>
            </a:r>
            <a:r>
              <a:rPr lang="en-US" sz="2300" dirty="0" smtClean="0"/>
              <a:t> </a:t>
            </a:r>
            <a:r>
              <a:rPr lang="en-US" sz="2300" dirty="0" err="1" smtClean="0"/>
              <a:t>berlindung</a:t>
            </a:r>
            <a:r>
              <a:rPr lang="en-US" sz="2300" dirty="0" smtClean="0"/>
              <a:t> </a:t>
            </a:r>
            <a:r>
              <a:rPr lang="en-US" sz="2300" dirty="0" err="1" smtClean="0"/>
              <a:t>di</a:t>
            </a:r>
            <a:r>
              <a:rPr lang="en-US" sz="2300" dirty="0" smtClean="0"/>
              <a:t> </a:t>
            </a:r>
            <a:r>
              <a:rPr lang="en-US" sz="2300" dirty="0" err="1" smtClean="0"/>
              <a:t>bawah</a:t>
            </a:r>
            <a:r>
              <a:rPr lang="en-US" sz="2300" dirty="0" smtClean="0"/>
              <a:t> </a:t>
            </a:r>
            <a:r>
              <a:rPr lang="en-US" sz="2300" dirty="0" err="1" smtClean="0"/>
              <a:t>meja</a:t>
            </a:r>
            <a:r>
              <a:rPr lang="en-US" sz="2300" dirty="0" smtClean="0"/>
              <a:t>/</a:t>
            </a:r>
            <a:r>
              <a:rPr lang="en-US" sz="2300" dirty="0" err="1" smtClean="0"/>
              <a:t>benda</a:t>
            </a:r>
            <a:r>
              <a:rPr lang="en-US" sz="2300" dirty="0" smtClean="0"/>
              <a:t> lain </a:t>
            </a:r>
            <a:r>
              <a:rPr lang="en-US" sz="2300" dirty="0" err="1" smtClean="0"/>
              <a:t>sejenis</a:t>
            </a:r>
            <a:r>
              <a:rPr lang="en-US" sz="2300" dirty="0" smtClean="0"/>
              <a:t> </a:t>
            </a:r>
            <a:r>
              <a:rPr lang="en-US" sz="2300" dirty="0" err="1" smtClean="0"/>
              <a:t>atau</a:t>
            </a:r>
            <a:r>
              <a:rPr lang="en-US" sz="2300" dirty="0" smtClean="0"/>
              <a:t> </a:t>
            </a:r>
            <a:r>
              <a:rPr lang="en-US" sz="2300" dirty="0" err="1" smtClean="0"/>
              <a:t>menuju</a:t>
            </a:r>
            <a:r>
              <a:rPr lang="en-US" sz="2300" dirty="0" smtClean="0"/>
              <a:t> </a:t>
            </a:r>
            <a:r>
              <a:rPr lang="en-US" sz="2300" dirty="0" err="1" smtClean="0"/>
              <a:t>ke</a:t>
            </a:r>
            <a:r>
              <a:rPr lang="en-US" sz="2300" dirty="0" smtClean="0"/>
              <a:t> </a:t>
            </a:r>
            <a:r>
              <a:rPr lang="en-US" sz="2300" dirty="0" err="1" smtClean="0"/>
              <a:t>tempat</a:t>
            </a:r>
            <a:r>
              <a:rPr lang="en-US" sz="2300" dirty="0" smtClean="0"/>
              <a:t> yang </a:t>
            </a:r>
            <a:r>
              <a:rPr lang="en-US" sz="2300" dirty="0" err="1" smtClean="0"/>
              <a:t>aman</a:t>
            </a:r>
            <a:r>
              <a:rPr lang="en-US" sz="2300" dirty="0" smtClean="0"/>
              <a:t> </a:t>
            </a:r>
            <a:r>
              <a:rPr lang="en-US" sz="2300" dirty="0" err="1" smtClean="0"/>
              <a:t>di</a:t>
            </a:r>
            <a:r>
              <a:rPr lang="en-US" sz="2300" dirty="0" smtClean="0"/>
              <a:t> </a:t>
            </a:r>
            <a:r>
              <a:rPr lang="en-US" sz="2300" dirty="0" err="1" smtClean="0"/>
              <a:t>dalam</a:t>
            </a:r>
            <a:r>
              <a:rPr lang="en-US" sz="2300" dirty="0" smtClean="0"/>
              <a:t> </a:t>
            </a:r>
            <a:r>
              <a:rPr lang="en-US" sz="2300" dirty="0" err="1" smtClean="0"/>
              <a:t>ruangan</a:t>
            </a:r>
            <a:r>
              <a:rPr lang="en-US" sz="2300" dirty="0" smtClean="0"/>
              <a:t>/</a:t>
            </a:r>
            <a:r>
              <a:rPr lang="en-US" sz="2300" dirty="0" err="1" smtClean="0"/>
              <a:t>tempat</a:t>
            </a:r>
            <a:r>
              <a:rPr lang="en-US" sz="2300" dirty="0" smtClean="0"/>
              <a:t> </a:t>
            </a:r>
            <a:r>
              <a:rPr lang="en-US" sz="2300" dirty="0" err="1" smtClean="0"/>
              <a:t>kerja</a:t>
            </a:r>
            <a:r>
              <a:rPr lang="en-US" sz="2300" dirty="0" smtClean="0"/>
              <a:t>, </a:t>
            </a:r>
            <a:r>
              <a:rPr lang="en-US" sz="2300" dirty="0" err="1" smtClean="0"/>
              <a:t>jauhi</a:t>
            </a:r>
            <a:r>
              <a:rPr lang="en-US" sz="2300" dirty="0" smtClean="0"/>
              <a:t> </a:t>
            </a:r>
            <a:r>
              <a:rPr lang="en-US" sz="2300" dirty="0" err="1" smtClean="0"/>
              <a:t>dinding</a:t>
            </a:r>
            <a:r>
              <a:rPr lang="en-US" sz="2300" dirty="0" smtClean="0"/>
              <a:t>, </a:t>
            </a:r>
            <a:r>
              <a:rPr lang="en-US" sz="2300" dirty="0" err="1" smtClean="0"/>
              <a:t>jendela</a:t>
            </a:r>
            <a:r>
              <a:rPr lang="en-US" sz="2300" dirty="0" smtClean="0"/>
              <a:t> </a:t>
            </a:r>
            <a:r>
              <a:rPr lang="en-US" sz="2300" dirty="0" err="1" smtClean="0"/>
              <a:t>dan</a:t>
            </a:r>
            <a:r>
              <a:rPr lang="en-US" sz="2300" dirty="0" smtClean="0"/>
              <a:t> </a:t>
            </a:r>
            <a:r>
              <a:rPr lang="en-US" sz="2300" dirty="0" err="1" smtClean="0"/>
              <a:t>benda-benda</a:t>
            </a:r>
            <a:r>
              <a:rPr lang="en-US" sz="2300" dirty="0" smtClean="0"/>
              <a:t> lain yang </a:t>
            </a:r>
            <a:r>
              <a:rPr lang="en-US" sz="2300" dirty="0" err="1" smtClean="0"/>
              <a:t>murah</a:t>
            </a:r>
            <a:r>
              <a:rPr lang="en-US" sz="2300" dirty="0" smtClean="0"/>
              <a:t> </a:t>
            </a:r>
            <a:r>
              <a:rPr lang="en-US" sz="2300" dirty="0" err="1" smtClean="0"/>
              <a:t>roboh</a:t>
            </a:r>
            <a:r>
              <a:rPr lang="en-US" sz="2300" dirty="0" smtClean="0"/>
              <a:t>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286644" y="500042"/>
            <a:ext cx="1570558" cy="149748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7" name="Picture 6" descr="10-Oktober-ke-5.jpg"/>
          <p:cNvPicPr>
            <a:picLocks noChangeAspect="1"/>
          </p:cNvPicPr>
          <p:nvPr/>
        </p:nvPicPr>
        <p:blipFill>
          <a:blip r:embed="rId3"/>
          <a:srcRect l="2457" t="27746" r="3035" b="33525"/>
          <a:stretch>
            <a:fillRect/>
          </a:stretch>
        </p:blipFill>
        <p:spPr>
          <a:xfrm>
            <a:off x="2285984" y="4903310"/>
            <a:ext cx="4500594" cy="1383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405813" cy="1284287"/>
          </a:xfrm>
        </p:spPr>
        <p:txBody>
          <a:bodyPr/>
          <a:lstStyle/>
          <a:p>
            <a:r>
              <a:rPr lang="en-US" sz="2800" dirty="0" smtClean="0"/>
              <a:t>ORGANISASI PENANGGULANGAN KEADAAN DARURAT (OPKD</a:t>
            </a:r>
            <a:r>
              <a:rPr lang="en-US" sz="2800" dirty="0" smtClean="0"/>
              <a:t>)*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1" y="1357298"/>
            <a:ext cx="5214974" cy="4498975"/>
          </a:xfrm>
        </p:spPr>
        <p:txBody>
          <a:bodyPr/>
          <a:lstStyle/>
          <a:p>
            <a:r>
              <a:rPr lang="en-US" dirty="0" err="1" smtClean="0"/>
              <a:t>Kenali</a:t>
            </a:r>
            <a:r>
              <a:rPr lang="en-US" dirty="0" smtClean="0"/>
              <a:t> </a:t>
            </a:r>
            <a:r>
              <a:rPr lang="en-US" dirty="0" err="1" smtClean="0"/>
              <a:t>Komandan</a:t>
            </a:r>
            <a:r>
              <a:rPr lang="en-US" dirty="0" smtClean="0"/>
              <a:t> </a:t>
            </a:r>
            <a:r>
              <a:rPr lang="en-US" dirty="0" err="1" smtClean="0"/>
              <a:t>Lantai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endParaRPr lang="en-US" dirty="0" smtClean="0"/>
          </a:p>
          <a:p>
            <a:r>
              <a:rPr lang="en-US" dirty="0" err="1" smtClean="0"/>
              <a:t>Komandan</a:t>
            </a:r>
            <a:r>
              <a:rPr lang="en-US" dirty="0" smtClean="0"/>
              <a:t> </a:t>
            </a:r>
            <a:r>
              <a:rPr lang="en-US" dirty="0" err="1" smtClean="0"/>
              <a:t>Lantai</a:t>
            </a:r>
            <a:r>
              <a:rPr lang="en-US" dirty="0" smtClean="0"/>
              <a:t>, </a:t>
            </a:r>
            <a:r>
              <a:rPr lang="en-US" dirty="0" err="1" smtClean="0"/>
              <a:t>Danru</a:t>
            </a:r>
            <a:r>
              <a:rPr lang="en-US" dirty="0" smtClean="0"/>
              <a:t> </a:t>
            </a:r>
            <a:r>
              <a:rPr lang="en-US" dirty="0" err="1" smtClean="0"/>
              <a:t>Pemadam</a:t>
            </a:r>
            <a:r>
              <a:rPr lang="en-US" dirty="0" smtClean="0"/>
              <a:t>, </a:t>
            </a:r>
            <a:r>
              <a:rPr lang="en-US" dirty="0" err="1" smtClean="0"/>
              <a:t>Danru</a:t>
            </a:r>
            <a:r>
              <a:rPr lang="en-US" dirty="0" smtClean="0"/>
              <a:t> </a:t>
            </a:r>
            <a:r>
              <a:rPr lang="en-US" dirty="0" err="1" smtClean="0"/>
              <a:t>Penyelamat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Danru</a:t>
            </a:r>
            <a:r>
              <a:rPr lang="en-US" dirty="0" smtClean="0"/>
              <a:t> </a:t>
            </a:r>
            <a:r>
              <a:rPr lang="en-US" dirty="0" err="1" smtClean="0"/>
              <a:t>Evakuasi</a:t>
            </a:r>
            <a:r>
              <a:rPr lang="en-US" dirty="0" smtClean="0"/>
              <a:t>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penghuni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lantai</a:t>
            </a:r>
            <a:r>
              <a:rPr lang="en-US" dirty="0" smtClean="0"/>
              <a:t> yang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kenal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evakuasi</a:t>
            </a:r>
            <a:r>
              <a:rPr lang="en-US" dirty="0" smtClean="0"/>
              <a:t>, </a:t>
            </a:r>
            <a:r>
              <a:rPr lang="en-US" dirty="0" err="1" smtClean="0"/>
              <a:t>ikutilah</a:t>
            </a:r>
            <a:r>
              <a:rPr lang="en-US" dirty="0" smtClean="0"/>
              <a:t> </a:t>
            </a:r>
            <a:r>
              <a:rPr lang="en-US" dirty="0" err="1" smtClean="0"/>
              <a:t>petunjuk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komandan</a:t>
            </a:r>
            <a:r>
              <a:rPr lang="en-US" dirty="0" smtClean="0"/>
              <a:t> </a:t>
            </a:r>
            <a:r>
              <a:rPr lang="en-US" dirty="0" err="1" smtClean="0"/>
              <a:t>lantai</a:t>
            </a:r>
            <a:r>
              <a:rPr lang="en-US" dirty="0" smtClean="0"/>
              <a:t> </a:t>
            </a:r>
            <a:r>
              <a:rPr lang="en-US" dirty="0" err="1" smtClean="0"/>
              <a:t>menuju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berkumpul</a:t>
            </a:r>
            <a:r>
              <a:rPr lang="en-US" dirty="0" smtClean="0"/>
              <a:t> </a:t>
            </a:r>
            <a:r>
              <a:rPr lang="en-US" dirty="0" err="1" smtClean="0"/>
              <a:t>aman</a:t>
            </a:r>
            <a:r>
              <a:rPr lang="en-US" dirty="0" smtClean="0"/>
              <a:t> (assembly point).</a:t>
            </a:r>
            <a:endParaRPr lang="en-US" dirty="0"/>
          </a:p>
        </p:txBody>
      </p:sp>
      <p:pic>
        <p:nvPicPr>
          <p:cNvPr id="4" name="Picture 3" descr="komandan lantai-1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643570" y="1349130"/>
            <a:ext cx="1514240" cy="16512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Picture 4" descr="komandanlantai-2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358082" y="1359582"/>
            <a:ext cx="1498349" cy="1640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DSC00285.JPG"/>
          <p:cNvPicPr/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5643570" y="3286124"/>
            <a:ext cx="1428760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DSC00291.JPG"/>
          <p:cNvPicPr/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7215206" y="3286124"/>
            <a:ext cx="1752576" cy="2190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ectangle 7"/>
          <p:cNvSpPr/>
          <p:nvPr/>
        </p:nvSpPr>
        <p:spPr bwMode="auto">
          <a:xfrm>
            <a:off x="714348" y="5643578"/>
            <a:ext cx="4214842" cy="35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*OPKD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jalur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evakuasi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disesuaikan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dengan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lokasi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kerja</a:t>
            </a:r>
            <a:endParaRPr kumimoji="0" lang="id-ID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596" y="401639"/>
            <a:ext cx="8286808" cy="741345"/>
          </a:xfrm>
          <a:solidFill>
            <a:srgbClr val="FFFF00"/>
          </a:solidFill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0" dirty="0" smtClean="0">
                <a:solidFill>
                  <a:srgbClr val="FF0000"/>
                </a:solidFill>
                <a:latin typeface="Arial Black" pitchFamily="34" charset="0"/>
                <a:cs typeface="Times New Roman" pitchFamily="18" charset="0"/>
              </a:rPr>
              <a:t>Hazard </a:t>
            </a:r>
            <a:r>
              <a:rPr lang="en-US" sz="4000" dirty="0" smtClean="0">
                <a:solidFill>
                  <a:srgbClr val="FF0000"/>
                </a:solidFill>
                <a:latin typeface="Arial Black" pitchFamily="34" charset="0"/>
                <a:cs typeface="Times New Roman" pitchFamily="18" charset="0"/>
              </a:rPr>
              <a:t>Hunt</a:t>
            </a:r>
            <a:r>
              <a:rPr lang="en-US" sz="4000" b="0" dirty="0" smtClean="0">
                <a:solidFill>
                  <a:srgbClr val="FF0000"/>
                </a:solidFill>
                <a:latin typeface="Arial Black" pitchFamily="34" charset="0"/>
                <a:cs typeface="Times New Roman" pitchFamily="18" charset="0"/>
              </a:rPr>
              <a:t> Exercise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28596" y="1260491"/>
            <a:ext cx="8286808" cy="45259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indent="-533400">
              <a:buFontTx/>
              <a:buNone/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Latihan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Kelompok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marL="533400" indent="-533400">
              <a:buFontTx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33400" indent="-533400">
              <a:buFontTx/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Dari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gambar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situasi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kerja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: </a:t>
            </a:r>
          </a:p>
          <a:p>
            <a:pPr marL="234950" indent="-234950">
              <a:buClr>
                <a:srgbClr val="FF0000"/>
              </a:buClr>
              <a:buFont typeface="Arial" pitchFamily="34" charset="0"/>
              <a:buChar char="•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Identifikasi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bahaya-bahaya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apa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saja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ada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34950" indent="-234950">
              <a:buClr>
                <a:srgbClr val="FF0000"/>
              </a:buClr>
              <a:buFont typeface="Arial" pitchFamily="34" charset="0"/>
              <a:buChar char="•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Potensi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insiden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apa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saja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mungkin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terjadi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33400" indent="-533400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33400" indent="-533400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37003" y="6273478"/>
            <a:ext cx="549797" cy="4479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D952AB-26DE-4B13-ACAA-F171DD7D6EF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AD5C12-712F-46B0-8044-FAF62F4622D1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0" y="214313"/>
            <a:ext cx="9144000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Latihan</a:t>
            </a:r>
            <a:r>
              <a:rPr lang="en-US" sz="2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1: </a:t>
            </a:r>
            <a:r>
              <a:rPr lang="en-US" sz="2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Identifikasi</a:t>
            </a:r>
            <a:r>
              <a:rPr lang="en-US" sz="2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bahaya</a:t>
            </a:r>
            <a:r>
              <a:rPr lang="en-US" sz="2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2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gambar</a:t>
            </a:r>
            <a:endParaRPr lang="en-US" sz="2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91" name="Picture 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52" y="928670"/>
            <a:ext cx="77724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C15F51-6EBD-4213-9FA3-FD9EFD7FFD38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  <p:pic>
        <p:nvPicPr>
          <p:cNvPr id="43015" name="Picture 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785794"/>
            <a:ext cx="7135813" cy="541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214313"/>
            <a:ext cx="9144000" cy="57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Latihan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2: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Identifikasi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bahaya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yang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dalam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gambar</a:t>
            </a:r>
            <a:endParaRPr kumimoji="0" lang="en-US" sz="2600" b="1" i="0" u="none" strike="noStrike" kern="0" cap="none" spc="0" normalizeH="0" baseline="0" noProof="0" dirty="0" smtClean="0">
              <a:ln>
                <a:noFill/>
              </a:ln>
              <a:solidFill>
                <a:srgbClr val="FD000D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A4A59-B229-440D-BC06-D17BA66FC6A2}" type="slidenum">
              <a:rPr lang="en-US" smtClean="0"/>
              <a:pPr>
                <a:defRPr/>
              </a:pPr>
              <a:t>29</a:t>
            </a:fld>
            <a:endParaRPr lang="en-US" smtClean="0"/>
          </a:p>
        </p:txBody>
      </p:sp>
      <p:pic>
        <p:nvPicPr>
          <p:cNvPr id="44039" name="Picture 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5086" y="1000108"/>
            <a:ext cx="6865938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0" y="214313"/>
            <a:ext cx="9144000" cy="57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Latihan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3: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Identifikasi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bahaya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yang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dalam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gambar</a:t>
            </a:r>
            <a:endParaRPr kumimoji="0" lang="en-US" sz="2600" b="1" i="0" u="none" strike="noStrike" kern="0" cap="none" spc="0" normalizeH="0" baseline="0" noProof="0" dirty="0" smtClean="0">
              <a:ln>
                <a:noFill/>
              </a:ln>
              <a:solidFill>
                <a:srgbClr val="FD000D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E646F-CF00-44A9-86B7-2893D2A3267B}" type="slidenum">
              <a:rPr lang="en-US" smtClean="0"/>
              <a:pPr>
                <a:defRPr/>
              </a:pPr>
              <a:t>30</a:t>
            </a:fld>
            <a:endParaRPr lang="en-US" smtClean="0"/>
          </a:p>
        </p:txBody>
      </p:sp>
      <p:pic>
        <p:nvPicPr>
          <p:cNvPr id="45063" name="Picture 1032" descr="DSCN05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78946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0" y="214313"/>
            <a:ext cx="9144000" cy="57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Latihan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4: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Identifikasi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bahaya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yang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dalam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gambar</a:t>
            </a:r>
            <a:endParaRPr kumimoji="0" lang="en-US" sz="2600" b="1" i="0" u="none" strike="noStrike" kern="0" cap="none" spc="0" normalizeH="0" baseline="0" noProof="0" dirty="0" smtClean="0">
              <a:ln>
                <a:noFill/>
              </a:ln>
              <a:solidFill>
                <a:srgbClr val="FD000D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8424F-FCAD-4093-8FFB-59748C218302}" type="slidenum">
              <a:rPr lang="en-US" smtClean="0"/>
              <a:pPr>
                <a:defRPr/>
              </a:pPr>
              <a:t>31</a:t>
            </a:fld>
            <a:endParaRPr lang="en-US" smtClean="0"/>
          </a:p>
        </p:txBody>
      </p:sp>
      <p:pic>
        <p:nvPicPr>
          <p:cNvPr id="46087" name="Picture 9" descr="DSCN61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535" y="1021300"/>
            <a:ext cx="7400803" cy="505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0" y="214313"/>
            <a:ext cx="9144000" cy="57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Latihan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5: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Identifikasi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bahaya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yang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ada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dalam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gambar</a:t>
            </a:r>
            <a:endParaRPr kumimoji="0" lang="en-US" sz="2600" b="1" i="0" u="none" strike="noStrike" kern="0" cap="none" spc="0" normalizeH="0" baseline="0" noProof="0" dirty="0" smtClean="0">
              <a:ln>
                <a:noFill/>
              </a:ln>
              <a:solidFill>
                <a:srgbClr val="FD000D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Oval 2"/>
          <p:cNvSpPr>
            <a:spLocks noChangeArrowheads="1"/>
          </p:cNvSpPr>
          <p:nvPr/>
        </p:nvSpPr>
        <p:spPr bwMode="auto">
          <a:xfrm>
            <a:off x="101600" y="1035050"/>
            <a:ext cx="8888413" cy="5575300"/>
          </a:xfrm>
          <a:prstGeom prst="ellipse">
            <a:avLst/>
          </a:prstGeom>
          <a:solidFill>
            <a:srgbClr val="FFFFCC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 b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004" name="WordArt 4"/>
          <p:cNvSpPr>
            <a:spLocks noChangeArrowheads="1" noChangeShapeType="1" noTextEdit="1"/>
          </p:cNvSpPr>
          <p:nvPr/>
        </p:nvSpPr>
        <p:spPr bwMode="auto">
          <a:xfrm>
            <a:off x="2786050" y="928670"/>
            <a:ext cx="3419475" cy="587375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138513"/>
              </a:avLst>
            </a:prstTxWarp>
          </a:bodyPr>
          <a:lstStyle/>
          <a:p>
            <a:pPr algn="ctr"/>
            <a:r>
              <a:rPr lang="en-US" sz="1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9966"/>
                </a:solidFill>
              </a:rPr>
              <a:t>Lingkungan</a:t>
            </a:r>
            <a:r>
              <a:rPr lang="en-US" sz="16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9966"/>
                </a:solidFill>
              </a:rPr>
              <a:t> </a:t>
            </a:r>
            <a:r>
              <a:rPr lang="en-US" sz="1600" kern="1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339966"/>
                </a:solidFill>
              </a:rPr>
              <a:t>Kerja</a:t>
            </a:r>
            <a:endParaRPr lang="en-US" sz="1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339966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74825" y="2859088"/>
            <a:ext cx="1123950" cy="2032000"/>
            <a:chOff x="1118" y="1573"/>
            <a:chExt cx="708" cy="1280"/>
          </a:xfrm>
        </p:grpSpPr>
        <p:sp>
          <p:nvSpPr>
            <p:cNvPr id="128006" name="Rectangle 6"/>
            <p:cNvSpPr>
              <a:spLocks noChangeArrowheads="1"/>
            </p:cNvSpPr>
            <p:nvPr/>
          </p:nvSpPr>
          <p:spPr bwMode="auto">
            <a:xfrm>
              <a:off x="1118" y="1785"/>
              <a:ext cx="696" cy="10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10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10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10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10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10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Apakah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Anda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mampu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mengidentifikasi</a:t>
              </a:r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bahaya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dan</a:t>
              </a:r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risiko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?</a:t>
              </a:r>
              <a:endParaRPr lang="en-US" sz="1050" dirty="0">
                <a:latin typeface="Times" pitchFamily="18" charset="0"/>
                <a:cs typeface="Times New Roman" pitchFamily="18" charset="0"/>
              </a:endParaRPr>
            </a:p>
          </p:txBody>
        </p:sp>
        <p:sp>
          <p:nvSpPr>
            <p:cNvPr id="128007" name="Text Box 7"/>
            <p:cNvSpPr txBox="1">
              <a:spLocks noChangeArrowheads="1"/>
            </p:cNvSpPr>
            <p:nvPr/>
          </p:nvSpPr>
          <p:spPr bwMode="auto">
            <a:xfrm>
              <a:off x="1118" y="1573"/>
              <a:ext cx="708" cy="194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 err="1" smtClean="0">
                  <a:solidFill>
                    <a:schemeClr val="bg1"/>
                  </a:solidFill>
                  <a:latin typeface="Futura" charset="0"/>
                  <a:cs typeface="Times New Roman" pitchFamily="18" charset="0"/>
                </a:rPr>
                <a:t>Identifikasi</a:t>
              </a:r>
              <a:endParaRPr lang="en-US" sz="1400" b="1" dirty="0">
                <a:solidFill>
                  <a:schemeClr val="bg1"/>
                </a:solidFill>
                <a:latin typeface="Futura" charset="0"/>
                <a:cs typeface="Times New Roman" pitchFamily="18" charset="0"/>
              </a:endParaRPr>
            </a:p>
          </p:txBody>
        </p:sp>
        <p:graphicFrame>
          <p:nvGraphicFramePr>
            <p:cNvPr id="128008" name="Object 8"/>
            <p:cNvGraphicFramePr>
              <a:graphicFrameLocks noChangeAspect="1"/>
            </p:cNvGraphicFramePr>
            <p:nvPr/>
          </p:nvGraphicFramePr>
          <p:xfrm>
            <a:off x="1216" y="1828"/>
            <a:ext cx="513" cy="500"/>
          </p:xfrm>
          <a:graphic>
            <a:graphicData uri="http://schemas.openxmlformats.org/presentationml/2006/ole">
              <p:oleObj spid="_x0000_s1029" name="Clip" r:id="rId4" imgW="3025775" imgH="3252788" progId="">
                <p:embed/>
              </p:oleObj>
            </a:graphicData>
          </a:graphic>
        </p:graphicFrame>
      </p:grpSp>
      <p:sp>
        <p:nvSpPr>
          <p:cNvPr id="128009" name="Line 9"/>
          <p:cNvSpPr>
            <a:spLocks noChangeShapeType="1"/>
          </p:cNvSpPr>
          <p:nvPr/>
        </p:nvSpPr>
        <p:spPr bwMode="auto">
          <a:xfrm>
            <a:off x="2879725" y="4418013"/>
            <a:ext cx="387350" cy="0"/>
          </a:xfrm>
          <a:prstGeom prst="line">
            <a:avLst/>
          </a:prstGeom>
          <a:noFill/>
          <a:ln w="57150">
            <a:solidFill>
              <a:srgbClr val="0000AC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010" name="Line 10"/>
          <p:cNvSpPr>
            <a:spLocks noChangeShapeType="1"/>
          </p:cNvSpPr>
          <p:nvPr/>
        </p:nvSpPr>
        <p:spPr bwMode="auto">
          <a:xfrm>
            <a:off x="4387850" y="4418013"/>
            <a:ext cx="387350" cy="0"/>
          </a:xfrm>
          <a:prstGeom prst="line">
            <a:avLst/>
          </a:prstGeom>
          <a:noFill/>
          <a:ln w="57150">
            <a:solidFill>
              <a:srgbClr val="0000AC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765675" y="2846388"/>
            <a:ext cx="1171575" cy="2044700"/>
            <a:chOff x="3002" y="1565"/>
            <a:chExt cx="738" cy="1288"/>
          </a:xfrm>
        </p:grpSpPr>
        <p:sp>
          <p:nvSpPr>
            <p:cNvPr id="128012" name="Text Box 12"/>
            <p:cNvSpPr txBox="1">
              <a:spLocks noChangeArrowheads="1"/>
            </p:cNvSpPr>
            <p:nvPr/>
          </p:nvSpPr>
          <p:spPr bwMode="auto">
            <a:xfrm>
              <a:off x="3002" y="1565"/>
              <a:ext cx="738" cy="194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b="1" dirty="0" err="1" smtClean="0">
                  <a:solidFill>
                    <a:schemeClr val="bg1"/>
                  </a:solidFill>
                  <a:latin typeface="Futura" charset="0"/>
                  <a:cs typeface="Times New Roman" pitchFamily="18" charset="0"/>
                </a:rPr>
                <a:t>Kontrol</a:t>
              </a:r>
              <a:endParaRPr lang="en-US" sz="1600" b="1" dirty="0">
                <a:solidFill>
                  <a:schemeClr val="bg1"/>
                </a:solidFill>
                <a:latin typeface="Futura" charset="0"/>
                <a:cs typeface="Times New Roman" pitchFamily="18" charset="0"/>
              </a:endParaRPr>
            </a:p>
          </p:txBody>
        </p:sp>
        <p:sp>
          <p:nvSpPr>
            <p:cNvPr id="128013" name="Rectangle 13"/>
            <p:cNvSpPr>
              <a:spLocks noChangeArrowheads="1"/>
            </p:cNvSpPr>
            <p:nvPr/>
          </p:nvSpPr>
          <p:spPr bwMode="auto">
            <a:xfrm>
              <a:off x="3002" y="1767"/>
              <a:ext cx="732" cy="10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05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05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05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endParaRPr lang="en-US" sz="1050" dirty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Apakah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Anda</a:t>
              </a:r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mengetahui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</a:t>
              </a:r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apa</a:t>
              </a:r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smtClean="0">
                  <a:latin typeface="Futura" charset="0"/>
                  <a:cs typeface="Times New Roman" pitchFamily="18" charset="0"/>
                </a:rPr>
                <a:t>yang </a:t>
              </a:r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harus</a:t>
              </a:r>
              <a:endParaRPr lang="en-US" sz="1050" dirty="0" smtClean="0">
                <a:latin typeface="Futura" charset="0"/>
                <a:cs typeface="Times New Roman" pitchFamily="18" charset="0"/>
              </a:endParaRPr>
            </a:p>
            <a:p>
              <a:pPr algn="ctr" eaLnBrk="0" hangingPunct="0"/>
              <a:r>
                <a:rPr lang="en-US" sz="1050" dirty="0" err="1" smtClean="0">
                  <a:latin typeface="Futura" charset="0"/>
                  <a:cs typeface="Times New Roman" pitchFamily="18" charset="0"/>
                </a:rPr>
                <a:t>dilakukan</a:t>
              </a:r>
              <a:r>
                <a:rPr lang="en-US" sz="1050" dirty="0" smtClean="0">
                  <a:latin typeface="Futura" charset="0"/>
                  <a:cs typeface="Times New Roman" pitchFamily="18" charset="0"/>
                </a:rPr>
                <a:t> ?</a:t>
              </a:r>
              <a:endParaRPr lang="en-US" sz="1050" dirty="0">
                <a:latin typeface="Times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28014" name="Object 14"/>
            <p:cNvGraphicFramePr>
              <a:graphicFrameLocks noChangeAspect="1"/>
            </p:cNvGraphicFramePr>
            <p:nvPr/>
          </p:nvGraphicFramePr>
          <p:xfrm>
            <a:off x="3169" y="1792"/>
            <a:ext cx="347" cy="592"/>
          </p:xfrm>
          <a:graphic>
            <a:graphicData uri="http://schemas.openxmlformats.org/presentationml/2006/ole">
              <p:oleObj spid="_x0000_s1028" name="Clip" r:id="rId5" imgW="2149475" imgH="5813425" progId="">
                <p:embed/>
              </p:oleObj>
            </a:graphicData>
          </a:graphic>
        </p:graphicFrame>
      </p:grpSp>
      <p:sp>
        <p:nvSpPr>
          <p:cNvPr id="128015" name="Line 15"/>
          <p:cNvSpPr>
            <a:spLocks noChangeShapeType="1"/>
          </p:cNvSpPr>
          <p:nvPr/>
        </p:nvSpPr>
        <p:spPr bwMode="auto">
          <a:xfrm>
            <a:off x="5927725" y="4418013"/>
            <a:ext cx="387350" cy="0"/>
          </a:xfrm>
          <a:prstGeom prst="line">
            <a:avLst/>
          </a:prstGeom>
          <a:noFill/>
          <a:ln w="57150">
            <a:solidFill>
              <a:srgbClr val="0000AC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302375" y="2846388"/>
            <a:ext cx="1435100" cy="2044700"/>
            <a:chOff x="3970" y="1565"/>
            <a:chExt cx="718" cy="1288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970" y="1565"/>
              <a:ext cx="718" cy="1288"/>
              <a:chOff x="3970" y="1565"/>
              <a:chExt cx="718" cy="1288"/>
            </a:xfrm>
          </p:grpSpPr>
          <p:sp>
            <p:nvSpPr>
              <p:cNvPr id="128018" name="Text Box 18"/>
              <p:cNvSpPr txBox="1">
                <a:spLocks noChangeArrowheads="1"/>
              </p:cNvSpPr>
              <p:nvPr/>
            </p:nvSpPr>
            <p:spPr bwMode="auto">
              <a:xfrm>
                <a:off x="3970" y="1565"/>
                <a:ext cx="718" cy="194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1400" b="1" dirty="0" err="1" smtClean="0">
                    <a:solidFill>
                      <a:schemeClr val="bg1"/>
                    </a:solidFill>
                    <a:latin typeface="Futura" charset="0"/>
                    <a:cs typeface="Times New Roman" pitchFamily="18" charset="0"/>
                  </a:rPr>
                  <a:t>Pemulihan</a:t>
                </a:r>
                <a:endParaRPr lang="en-US" sz="1400" b="1" dirty="0">
                  <a:solidFill>
                    <a:schemeClr val="bg1"/>
                  </a:solidFill>
                  <a:latin typeface="Futura" charset="0"/>
                  <a:cs typeface="Times New Roman" pitchFamily="18" charset="0"/>
                </a:endParaRPr>
              </a:p>
            </p:txBody>
          </p:sp>
          <p:sp>
            <p:nvSpPr>
              <p:cNvPr id="128019" name="Rectangle 19"/>
              <p:cNvSpPr>
                <a:spLocks noChangeArrowheads="1"/>
              </p:cNvSpPr>
              <p:nvPr/>
            </p:nvSpPr>
            <p:spPr bwMode="auto">
              <a:xfrm>
                <a:off x="3970" y="1768"/>
                <a:ext cx="712" cy="10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Apa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yang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Anda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lakukan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jika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terjadi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hal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yang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tidak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diinginkan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?</a:t>
                </a:r>
                <a:endParaRPr lang="en-US" sz="1050" dirty="0">
                  <a:latin typeface="Times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28020" name="Object 20"/>
            <p:cNvGraphicFramePr>
              <a:graphicFrameLocks noChangeAspect="1"/>
            </p:cNvGraphicFramePr>
            <p:nvPr/>
          </p:nvGraphicFramePr>
          <p:xfrm>
            <a:off x="4208" y="1805"/>
            <a:ext cx="225" cy="622"/>
          </p:xfrm>
          <a:graphic>
            <a:graphicData uri="http://schemas.openxmlformats.org/presentationml/2006/ole">
              <p:oleObj spid="_x0000_s1027" name="Clip" r:id="rId6" imgW="1203325" imgH="3322638" progId="">
                <p:embed/>
              </p:oleObj>
            </a:graphicData>
          </a:graphic>
        </p:graphicFrame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3265488" y="2843213"/>
            <a:ext cx="1130300" cy="2047875"/>
            <a:chOff x="2057" y="1563"/>
            <a:chExt cx="712" cy="1290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057" y="1563"/>
              <a:ext cx="712" cy="1290"/>
              <a:chOff x="2057" y="1563"/>
              <a:chExt cx="712" cy="1290"/>
            </a:xfrm>
          </p:grpSpPr>
          <p:sp>
            <p:nvSpPr>
              <p:cNvPr id="128023" name="Text Box 23"/>
              <p:cNvSpPr txBox="1">
                <a:spLocks noChangeArrowheads="1"/>
              </p:cNvSpPr>
              <p:nvPr/>
            </p:nvSpPr>
            <p:spPr bwMode="auto">
              <a:xfrm>
                <a:off x="2057" y="1563"/>
                <a:ext cx="712" cy="194"/>
              </a:xfrm>
              <a:prstGeom prst="rect">
                <a:avLst/>
              </a:prstGeom>
              <a:solidFill>
                <a:srgbClr val="00008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1400" b="1" dirty="0" err="1" smtClean="0">
                    <a:solidFill>
                      <a:schemeClr val="bg1"/>
                    </a:solidFill>
                    <a:latin typeface="Futura" charset="0"/>
                    <a:cs typeface="Times New Roman" pitchFamily="18" charset="0"/>
                  </a:rPr>
                  <a:t>Nilai</a:t>
                </a:r>
                <a:endParaRPr lang="en-US" sz="1400" b="1" dirty="0">
                  <a:solidFill>
                    <a:schemeClr val="bg1"/>
                  </a:solidFill>
                  <a:latin typeface="Futura" charset="0"/>
                  <a:cs typeface="Times New Roman" pitchFamily="18" charset="0"/>
                </a:endParaRPr>
              </a:p>
            </p:txBody>
          </p:sp>
          <p:sp>
            <p:nvSpPr>
              <p:cNvPr id="128024" name="Rectangle 24"/>
              <p:cNvSpPr>
                <a:spLocks noChangeArrowheads="1"/>
              </p:cNvSpPr>
              <p:nvPr/>
            </p:nvSpPr>
            <p:spPr bwMode="auto">
              <a:xfrm>
                <a:off x="2060" y="1771"/>
                <a:ext cx="704" cy="10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endParaRPr lang="en-US" sz="1600" dirty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Apakah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Anda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tahu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seberapa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buruk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dampak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yg</a:t>
                </a:r>
                <a:endParaRPr lang="en-US" sz="1050" dirty="0" smtClean="0">
                  <a:latin typeface="Futura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mungkin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</a:t>
                </a:r>
                <a:r>
                  <a:rPr lang="en-US" sz="1050" dirty="0" err="1" smtClean="0">
                    <a:latin typeface="Futura" charset="0"/>
                    <a:cs typeface="Times New Roman" pitchFamily="18" charset="0"/>
                  </a:rPr>
                  <a:t>terjadi</a:t>
                </a:r>
                <a:r>
                  <a:rPr lang="en-US" sz="1050" dirty="0" smtClean="0">
                    <a:latin typeface="Futura" charset="0"/>
                    <a:cs typeface="Times New Roman" pitchFamily="18" charset="0"/>
                  </a:rPr>
                  <a:t> ?</a:t>
                </a:r>
                <a:endParaRPr lang="en-US" sz="1200" dirty="0">
                  <a:latin typeface="Futura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28025" name="Object 25"/>
            <p:cNvGraphicFramePr>
              <a:graphicFrameLocks noChangeAspect="1"/>
            </p:cNvGraphicFramePr>
            <p:nvPr/>
          </p:nvGraphicFramePr>
          <p:xfrm>
            <a:off x="2456" y="1792"/>
            <a:ext cx="279" cy="577"/>
          </p:xfrm>
          <a:graphic>
            <a:graphicData uri="http://schemas.openxmlformats.org/presentationml/2006/ole">
              <p:oleObj spid="_x0000_s1026" name="Clip" r:id="rId7" imgW="1646238" imgH="3398838" progId="">
                <p:embed/>
              </p:oleObj>
            </a:graphicData>
          </a:graphic>
        </p:graphicFrame>
      </p:grpSp>
      <p:sp>
        <p:nvSpPr>
          <p:cNvPr id="128026" name="AutoShape 26"/>
          <p:cNvSpPr>
            <a:spLocks noChangeArrowheads="1"/>
          </p:cNvSpPr>
          <p:nvPr/>
        </p:nvSpPr>
        <p:spPr bwMode="auto">
          <a:xfrm>
            <a:off x="2282825" y="3708400"/>
            <a:ext cx="1728788" cy="382588"/>
          </a:xfrm>
          <a:prstGeom prst="hexagon">
            <a:avLst>
              <a:gd name="adj" fmla="val 112904"/>
              <a:gd name="vf" fmla="val 115470"/>
            </a:avLst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1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Bahaya</a:t>
            </a:r>
            <a:r>
              <a:rPr lang="en-US" sz="1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&amp; </a:t>
            </a:r>
            <a:r>
              <a:rPr lang="en-US" sz="12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Risiko</a:t>
            </a:r>
            <a:endParaRPr lang="en-US" sz="1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1774825" y="4881563"/>
            <a:ext cx="5651500" cy="825500"/>
            <a:chOff x="1118" y="2847"/>
            <a:chExt cx="3560" cy="520"/>
          </a:xfrm>
        </p:grpSpPr>
        <p:sp>
          <p:nvSpPr>
            <p:cNvPr id="128028" name="Rectangle 28"/>
            <p:cNvSpPr>
              <a:spLocks noChangeArrowheads="1"/>
            </p:cNvSpPr>
            <p:nvPr/>
          </p:nvSpPr>
          <p:spPr bwMode="auto">
            <a:xfrm>
              <a:off x="1118" y="3079"/>
              <a:ext cx="3560" cy="288"/>
            </a:xfrm>
            <a:prstGeom prst="rect">
              <a:avLst/>
            </a:prstGeom>
            <a:solidFill>
              <a:srgbClr val="00008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Tetap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Lakukan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Secara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Terus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Menerus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dan</a:t>
              </a:r>
              <a:r>
                <a:rPr lang="en-US" sz="1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Berkelanjutan</a:t>
              </a:r>
              <a:endPara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029" name="Line 29"/>
            <p:cNvSpPr>
              <a:spLocks noChangeShapeType="1"/>
            </p:cNvSpPr>
            <p:nvPr/>
          </p:nvSpPr>
          <p:spPr bwMode="auto">
            <a:xfrm flipH="1" flipV="1">
              <a:off x="1461" y="2847"/>
              <a:ext cx="0" cy="240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0" name="Line 30"/>
            <p:cNvSpPr>
              <a:spLocks noChangeShapeType="1"/>
            </p:cNvSpPr>
            <p:nvPr/>
          </p:nvSpPr>
          <p:spPr bwMode="auto">
            <a:xfrm flipH="1" flipV="1">
              <a:off x="2405" y="2847"/>
              <a:ext cx="0" cy="240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1" name="Line 31"/>
            <p:cNvSpPr>
              <a:spLocks noChangeShapeType="1"/>
            </p:cNvSpPr>
            <p:nvPr/>
          </p:nvSpPr>
          <p:spPr bwMode="auto">
            <a:xfrm flipH="1" flipV="1">
              <a:off x="3365" y="2847"/>
              <a:ext cx="0" cy="240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2" name="Line 32"/>
            <p:cNvSpPr>
              <a:spLocks noChangeShapeType="1"/>
            </p:cNvSpPr>
            <p:nvPr/>
          </p:nvSpPr>
          <p:spPr bwMode="auto">
            <a:xfrm flipH="1" flipV="1">
              <a:off x="4325" y="2847"/>
              <a:ext cx="0" cy="240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1774825" y="1776413"/>
            <a:ext cx="5651500" cy="1069975"/>
            <a:chOff x="1118" y="1119"/>
            <a:chExt cx="3560" cy="674"/>
          </a:xfrm>
        </p:grpSpPr>
        <p:sp>
          <p:nvSpPr>
            <p:cNvPr id="128034" name="Rectangle 34"/>
            <p:cNvSpPr>
              <a:spLocks noChangeArrowheads="1"/>
            </p:cNvSpPr>
            <p:nvPr/>
          </p:nvSpPr>
          <p:spPr bwMode="auto">
            <a:xfrm>
              <a:off x="1118" y="1119"/>
              <a:ext cx="3560" cy="307"/>
            </a:xfrm>
            <a:prstGeom prst="rect">
              <a:avLst/>
            </a:prstGeom>
            <a:solidFill>
              <a:srgbClr val="F5D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Lihat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Bicara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Dengar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dan</a:t>
              </a:r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dirty="0" err="1" smtClean="0">
                  <a:latin typeface="Arial" pitchFamily="34" charset="0"/>
                  <a:cs typeface="Arial" pitchFamily="34" charset="0"/>
                </a:rPr>
                <a:t>Intervensi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035" name="Line 35"/>
            <p:cNvSpPr>
              <a:spLocks noChangeShapeType="1"/>
            </p:cNvSpPr>
            <p:nvPr/>
          </p:nvSpPr>
          <p:spPr bwMode="auto">
            <a:xfrm flipH="1">
              <a:off x="1454" y="1424"/>
              <a:ext cx="0" cy="369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6" name="Line 36"/>
            <p:cNvSpPr>
              <a:spLocks noChangeShapeType="1"/>
            </p:cNvSpPr>
            <p:nvPr/>
          </p:nvSpPr>
          <p:spPr bwMode="auto">
            <a:xfrm>
              <a:off x="2408" y="1427"/>
              <a:ext cx="0" cy="366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7" name="Line 37"/>
            <p:cNvSpPr>
              <a:spLocks noChangeShapeType="1"/>
            </p:cNvSpPr>
            <p:nvPr/>
          </p:nvSpPr>
          <p:spPr bwMode="auto">
            <a:xfrm>
              <a:off x="3368" y="1427"/>
              <a:ext cx="0" cy="366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38" name="Line 38"/>
            <p:cNvSpPr>
              <a:spLocks noChangeShapeType="1"/>
            </p:cNvSpPr>
            <p:nvPr/>
          </p:nvSpPr>
          <p:spPr bwMode="auto">
            <a:xfrm>
              <a:off x="4324" y="1427"/>
              <a:ext cx="0" cy="366"/>
            </a:xfrm>
            <a:prstGeom prst="line">
              <a:avLst/>
            </a:prstGeom>
            <a:noFill/>
            <a:ln w="57150">
              <a:solidFill>
                <a:srgbClr val="0000AC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455379" y="2133600"/>
            <a:ext cx="1336199" cy="457200"/>
            <a:chOff x="5088" y="816"/>
            <a:chExt cx="912" cy="288"/>
          </a:xfrm>
        </p:grpSpPr>
        <p:sp>
          <p:nvSpPr>
            <p:cNvPr id="128040" name="AutoShape 40"/>
            <p:cNvSpPr>
              <a:spLocks noChangeArrowheads="1"/>
            </p:cNvSpPr>
            <p:nvPr/>
          </p:nvSpPr>
          <p:spPr bwMode="auto">
            <a:xfrm>
              <a:off x="5088" y="816"/>
              <a:ext cx="912" cy="288"/>
            </a:xfrm>
            <a:prstGeom prst="wedgeRoundRectCallout">
              <a:avLst>
                <a:gd name="adj1" fmla="val -185745"/>
                <a:gd name="adj2" fmla="val 114583"/>
                <a:gd name="adj3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 defTabSz="762000"/>
              <a:endParaRPr lang="en-US" sz="2400" b="0">
                <a:latin typeface="Futura Medium" pitchFamily="2" charset="0"/>
                <a:cs typeface="Times New Roman" pitchFamily="18" charset="0"/>
              </a:endParaRPr>
            </a:p>
          </p:txBody>
        </p:sp>
        <p:sp>
          <p:nvSpPr>
            <p:cNvPr id="128042" name="AutoShape 42"/>
            <p:cNvSpPr>
              <a:spLocks noChangeArrowheads="1"/>
            </p:cNvSpPr>
            <p:nvPr/>
          </p:nvSpPr>
          <p:spPr bwMode="auto">
            <a:xfrm>
              <a:off x="5088" y="816"/>
              <a:ext cx="912" cy="288"/>
            </a:xfrm>
            <a:prstGeom prst="wedgeRoundRectCallout">
              <a:avLst>
                <a:gd name="adj1" fmla="val -76097"/>
                <a:gd name="adj2" fmla="val 122917"/>
                <a:gd name="adj3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 defTabSz="762000"/>
              <a:r>
                <a:rPr lang="en-US" sz="2400" b="0" dirty="0" smtClean="0">
                  <a:latin typeface="Futura Medium" pitchFamily="2" charset="0"/>
                  <a:cs typeface="Times New Roman" pitchFamily="18" charset="0"/>
                </a:rPr>
                <a:t>Barrier</a:t>
              </a:r>
              <a:endParaRPr lang="en-US" sz="2400" b="0" dirty="0">
                <a:latin typeface="Futura Medium" pitchFamily="2" charset="0"/>
                <a:cs typeface="Times New Roman" pitchFamily="18" charset="0"/>
              </a:endParaRPr>
            </a:p>
          </p:txBody>
        </p:sp>
      </p:grpSp>
      <p:sp>
        <p:nvSpPr>
          <p:cNvPr id="43" name="Slide Number Placeholder 42"/>
          <p:cNvSpPr>
            <a:spLocks noGrp="1"/>
          </p:cNvSpPr>
          <p:nvPr>
            <p:ph type="sldNum" sz="quarter" idx="11"/>
          </p:nvPr>
        </p:nvSpPr>
        <p:spPr>
          <a:xfrm>
            <a:off x="8137003" y="6273478"/>
            <a:ext cx="549797" cy="4479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D2B319-89F7-4515-A14B-E7E462064E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48310" y="71414"/>
            <a:ext cx="760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cap="all" dirty="0" smtClean="0">
                <a:cs typeface="Arial" pitchFamily="34" charset="0"/>
              </a:rPr>
              <a:t>BAGAIMANA CARA BEKERJA YANG AMAN ?</a:t>
            </a:r>
            <a:endParaRPr lang="en-US" sz="2800" b="1" u="sng" cap="al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8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9" grpId="0" animBg="1"/>
      <p:bldP spid="128010" grpId="0" animBg="1"/>
      <p:bldP spid="128015" grpId="0" animBg="1"/>
      <p:bldP spid="128026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401639"/>
            <a:ext cx="8186766" cy="669907"/>
          </a:xfrm>
          <a:solidFill>
            <a:srgbClr val="FFFF00"/>
          </a:solidFill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Arial Black" pitchFamily="34" charset="0"/>
              </a:rPr>
              <a:t>Site Visit </a:t>
            </a:r>
            <a:r>
              <a:rPr lang="en-US" sz="4000" dirty="0" smtClean="0">
                <a:solidFill>
                  <a:srgbClr val="FF0000"/>
                </a:solidFill>
                <a:latin typeface="Arial Black" pitchFamily="34" charset="0"/>
              </a:rPr>
              <a:t>Exercise</a:t>
            </a:r>
            <a:endParaRPr lang="en-US" sz="4000" dirty="0" smtClean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2467" y="1287479"/>
            <a:ext cx="8191499" cy="44989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95288" indent="-258763"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85000"/>
              <a:buNone/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Latihan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Kelompok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marL="395288" indent="-258763"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85000"/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Masing-masing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kelompok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mengunjungi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lokasi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telah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ditentukan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95288" indent="-258763"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85000"/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Lakukan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identifikasi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bahaya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apa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saja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ada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masing-masing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lokasi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95288" indent="-258763"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85000"/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Potensi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insiden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apa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saja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menurut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Anda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terjadi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?</a:t>
            </a:r>
          </a:p>
          <a:p>
            <a:pPr marL="395288" indent="-258763">
              <a:spcBef>
                <a:spcPts val="1200"/>
              </a:spcBef>
              <a:spcAft>
                <a:spcPts val="600"/>
              </a:spcAft>
              <a:buClr>
                <a:srgbClr val="FF0000"/>
              </a:buClr>
              <a:buSzPct val="85000"/>
              <a:buBlip>
                <a:blip r:embed="rId2"/>
              </a:buBlip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Laporkan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hasil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identifikasi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dalam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bentuk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presentasi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137003" y="6273478"/>
            <a:ext cx="549797" cy="4479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D952AB-26DE-4B13-ACAA-F171DD7D6EF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2428868"/>
            <a:ext cx="8286808" cy="1214446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TERIMA KASIH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31746" name="Photo Editor Photo" r:id="rId3" imgW="3809524" imgH="5204911" progId="">
              <p:embed/>
            </p:oleObj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9388" y="900113"/>
            <a:ext cx="1454150" cy="368300"/>
          </a:xfrm>
          <a:prstGeom prst="rect">
            <a:avLst/>
          </a:prstGeom>
          <a:solidFill>
            <a:srgbClr val="FF0000">
              <a:alpha val="59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solidFill>
                  <a:schemeClr val="bg1"/>
                </a:solidFill>
                <a:latin typeface="Berlin Sans FB" pitchFamily="34" charset="0"/>
                <a:cs typeface="Arial" pitchFamily="34" charset="0"/>
              </a:rPr>
              <a:t>KORBAN JIWA</a:t>
            </a:r>
          </a:p>
        </p:txBody>
      </p:sp>
      <p:sp>
        <p:nvSpPr>
          <p:cNvPr id="3076" name="Freeform 4"/>
          <p:cNvSpPr>
            <a:spLocks/>
          </p:cNvSpPr>
          <p:nvPr/>
        </p:nvSpPr>
        <p:spPr bwMode="auto">
          <a:xfrm>
            <a:off x="457200" y="2133600"/>
            <a:ext cx="8229600" cy="254000"/>
          </a:xfrm>
          <a:custGeom>
            <a:avLst/>
            <a:gdLst/>
            <a:ahLst/>
            <a:cxnLst>
              <a:cxn ang="0">
                <a:pos x="0" y="152"/>
              </a:cxn>
              <a:cxn ang="0">
                <a:pos x="576" y="8"/>
              </a:cxn>
              <a:cxn ang="0">
                <a:pos x="1536" y="104"/>
              </a:cxn>
              <a:cxn ang="0">
                <a:pos x="2304" y="8"/>
              </a:cxn>
              <a:cxn ang="0">
                <a:pos x="2928" y="152"/>
              </a:cxn>
              <a:cxn ang="0">
                <a:pos x="3840" y="56"/>
              </a:cxn>
              <a:cxn ang="0">
                <a:pos x="4368" y="152"/>
              </a:cxn>
              <a:cxn ang="0">
                <a:pos x="5184" y="8"/>
              </a:cxn>
            </a:cxnLst>
            <a:rect l="0" t="0" r="r" b="b"/>
            <a:pathLst>
              <a:path w="5184" h="160">
                <a:moveTo>
                  <a:pt x="0" y="152"/>
                </a:moveTo>
                <a:cubicBezTo>
                  <a:pt x="160" y="84"/>
                  <a:pt x="320" y="16"/>
                  <a:pt x="576" y="8"/>
                </a:cubicBezTo>
                <a:cubicBezTo>
                  <a:pt x="832" y="0"/>
                  <a:pt x="1248" y="104"/>
                  <a:pt x="1536" y="104"/>
                </a:cubicBezTo>
                <a:cubicBezTo>
                  <a:pt x="1824" y="104"/>
                  <a:pt x="2072" y="0"/>
                  <a:pt x="2304" y="8"/>
                </a:cubicBezTo>
                <a:cubicBezTo>
                  <a:pt x="2536" y="16"/>
                  <a:pt x="2672" y="144"/>
                  <a:pt x="2928" y="152"/>
                </a:cubicBezTo>
                <a:cubicBezTo>
                  <a:pt x="3184" y="160"/>
                  <a:pt x="3600" y="56"/>
                  <a:pt x="3840" y="56"/>
                </a:cubicBezTo>
                <a:cubicBezTo>
                  <a:pt x="4080" y="56"/>
                  <a:pt x="4144" y="160"/>
                  <a:pt x="4368" y="152"/>
                </a:cubicBezTo>
                <a:cubicBezTo>
                  <a:pt x="4592" y="144"/>
                  <a:pt x="4888" y="76"/>
                  <a:pt x="5184" y="8"/>
                </a:cubicBezTo>
              </a:path>
            </a:pathLst>
          </a:custGeom>
          <a:noFill/>
          <a:ln w="571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81000" y="2584450"/>
            <a:ext cx="145415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Operasi terhenti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4213" y="1549400"/>
            <a:ext cx="1498600" cy="368300"/>
          </a:xfrm>
          <a:prstGeom prst="rect">
            <a:avLst/>
          </a:prstGeom>
          <a:solidFill>
            <a:srgbClr val="FF0000">
              <a:alpha val="59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solidFill>
                  <a:schemeClr val="bg1"/>
                </a:solidFill>
                <a:latin typeface="Berlin Sans FB" pitchFamily="34" charset="0"/>
                <a:cs typeface="Arial" pitchFamily="34" charset="0"/>
              </a:rPr>
              <a:t>KORBAN LUKA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292725" y="1692275"/>
            <a:ext cx="2208213" cy="368300"/>
          </a:xfrm>
          <a:prstGeom prst="rect">
            <a:avLst/>
          </a:prstGeom>
          <a:solidFill>
            <a:srgbClr val="FF0000">
              <a:alpha val="59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solidFill>
                  <a:schemeClr val="bg1"/>
                </a:solidFill>
                <a:latin typeface="Berlin Sans FB" pitchFamily="34" charset="0"/>
                <a:cs typeface="Arial" pitchFamily="34" charset="0"/>
              </a:rPr>
              <a:t>KERUSAKAN PROPERTI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561975" y="4489450"/>
            <a:ext cx="1573213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Citra Perusahaan</a:t>
            </a:r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3352800" y="2584450"/>
            <a:ext cx="1031875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Investigasi</a:t>
            </a:r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5867400" y="2584450"/>
            <a:ext cx="2143125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Rekruitment tenaga baru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5943600" y="4184650"/>
            <a:ext cx="229235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Biaya melatih pekerja baru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381000" y="3346450"/>
            <a:ext cx="264795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Pembangunan kembali fasilitas</a:t>
            </a: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6659563" y="3351213"/>
            <a:ext cx="180975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Upah untuk lost time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6248400" y="5022850"/>
            <a:ext cx="204470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Profit perusahaan turun</a:t>
            </a: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3348038" y="4430713"/>
            <a:ext cx="1670050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Tuntutan ganti rugi</a:t>
            </a: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6705600" y="6013450"/>
            <a:ext cx="1535113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Biaya rehabilitasi</a:t>
            </a: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3492500" y="5367338"/>
            <a:ext cx="1760538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Kesedihan keluarga</a:t>
            </a: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539750" y="6302375"/>
            <a:ext cx="1100138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Cacat tetap</a:t>
            </a: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2627313" y="6230938"/>
            <a:ext cx="1897062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Masa depan keluarga</a:t>
            </a:r>
          </a:p>
        </p:txBody>
      </p:sp>
      <p:sp>
        <p:nvSpPr>
          <p:cNvPr id="3092" name="Text Box 20"/>
          <p:cNvSpPr txBox="1">
            <a:spLocks noChangeArrowheads="1"/>
          </p:cNvSpPr>
          <p:nvPr/>
        </p:nvSpPr>
        <p:spPr bwMode="auto">
          <a:xfrm>
            <a:off x="228600" y="5632450"/>
            <a:ext cx="2354263" cy="3683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latin typeface="Arial Unicode MS" pitchFamily="34" charset="-128"/>
                <a:cs typeface="Arial" pitchFamily="34" charset="0"/>
              </a:rPr>
              <a:t>Waktu &amp; Biaya administrasi</a:t>
            </a:r>
          </a:p>
        </p:txBody>
      </p:sp>
      <p:sp>
        <p:nvSpPr>
          <p:cNvPr id="3093" name="Text Box 21"/>
          <p:cNvSpPr txBox="1">
            <a:spLocks noChangeArrowheads="1"/>
          </p:cNvSpPr>
          <p:nvPr/>
        </p:nvSpPr>
        <p:spPr bwMode="auto">
          <a:xfrm>
            <a:off x="6443663" y="1044575"/>
            <a:ext cx="2052637" cy="368300"/>
          </a:xfrm>
          <a:prstGeom prst="rect">
            <a:avLst/>
          </a:prstGeom>
          <a:solidFill>
            <a:srgbClr val="FF0000">
              <a:alpha val="59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65138" indent="-465138">
              <a:lnSpc>
                <a:spcPct val="125000"/>
              </a:lnSpc>
            </a:pPr>
            <a:r>
              <a:rPr lang="en-US" sz="1400" b="1">
                <a:solidFill>
                  <a:schemeClr val="bg1"/>
                </a:solidFill>
                <a:latin typeface="Berlin Sans FB" pitchFamily="34" charset="0"/>
                <a:cs typeface="Arial" pitchFamily="34" charset="0"/>
              </a:rPr>
              <a:t>BIAYA PENGOBATAN</a:t>
            </a:r>
          </a:p>
        </p:txBody>
      </p:sp>
      <p:sp>
        <p:nvSpPr>
          <p:cNvPr id="3094" name="WordArt 22"/>
          <p:cNvSpPr>
            <a:spLocks noChangeArrowheads="1" noChangeShapeType="1" noTextEdit="1"/>
          </p:cNvSpPr>
          <p:nvPr/>
        </p:nvSpPr>
        <p:spPr bwMode="auto">
          <a:xfrm>
            <a:off x="1752600" y="228600"/>
            <a:ext cx="518160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normalizeH="1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Bodoni MT Black"/>
              </a:rPr>
              <a:t>KERUGIAN INSIDEN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://mauricevierow.files.wordpress.com/2013/07/wsws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1962150" cy="4181475"/>
          </a:xfrm>
          <a:prstGeom prst="rect">
            <a:avLst/>
          </a:prstGeom>
          <a:noFill/>
        </p:spPr>
      </p:pic>
      <p:pic>
        <p:nvPicPr>
          <p:cNvPr id="66564" name="Picture 4" descr="https://origin.ih.constantcontact.com/fs192/1102638408394/img/39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86350" y="2143116"/>
            <a:ext cx="4057650" cy="4057650"/>
          </a:xfrm>
          <a:prstGeom prst="rect">
            <a:avLst/>
          </a:prstGeom>
          <a:noFill/>
        </p:spPr>
      </p:pic>
      <p:pic>
        <p:nvPicPr>
          <p:cNvPr id="66566" name="Picture 6" descr="http://www.naturalsafetysolutions.co.uk/wp-content/uploads/2013/11/safety-1st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2844" y="4000504"/>
            <a:ext cx="4762500" cy="23812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488" y="571480"/>
            <a:ext cx="5786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Why HSE awareness is very important for me…???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essy.ristiana\Documents\Broadcast, Poster, Banner, dll\Poster &amp; Media Pertamina\HSE Media Pertamina\2-februari-ke-3 - Copy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6286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semutride.files.wordpress.com/2013/10/ingat-keluarga-anda-menanti-dirumah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681419" y="1971676"/>
            <a:ext cx="1819275" cy="1600200"/>
          </a:xfrm>
          <a:prstGeom prst="rect">
            <a:avLst/>
          </a:prstGeom>
          <a:noFill/>
        </p:spPr>
      </p:pic>
      <p:pic>
        <p:nvPicPr>
          <p:cNvPr id="89092" name="Picture 4" descr="http://images.safetybanners.com/img/lg/B/Safety-Comes-First-Banner-B-029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4756" y="357166"/>
            <a:ext cx="4847574" cy="1357322"/>
          </a:xfrm>
          <a:prstGeom prst="rect">
            <a:avLst/>
          </a:prstGeom>
          <a:noFill/>
        </p:spPr>
      </p:pic>
      <p:pic>
        <p:nvPicPr>
          <p:cNvPr id="89094" name="Picture 6" descr="http://images.safetybanners.com/img/lg/B/Go-Home-Safe-Banner-B-028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62264" y="3829067"/>
            <a:ext cx="3810000" cy="2171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00034" y="1714488"/>
            <a:ext cx="270612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071538" y="571480"/>
            <a:ext cx="70723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Tertuang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Perjanjian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Kerja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Bersama</a:t>
            </a:r>
            <a:r>
              <a:rPr lang="en-US" sz="2400" b="1" dirty="0" smtClean="0"/>
              <a:t> (PKB)</a:t>
            </a:r>
          </a:p>
          <a:p>
            <a:endParaRPr lang="en-US" sz="800" dirty="0" smtClean="0"/>
          </a:p>
          <a:p>
            <a:r>
              <a:rPr lang="en-US" sz="1400" dirty="0" err="1" smtClean="0"/>
              <a:t>Bab</a:t>
            </a:r>
            <a:r>
              <a:rPr lang="en-US" sz="1400" dirty="0" smtClean="0"/>
              <a:t> IV : </a:t>
            </a:r>
            <a:r>
              <a:rPr lang="en-US" sz="1400" dirty="0" err="1" smtClean="0"/>
              <a:t>Perlindungan</a:t>
            </a:r>
            <a:r>
              <a:rPr lang="en-US" sz="1400" dirty="0" smtClean="0"/>
              <a:t>, </a:t>
            </a:r>
            <a:r>
              <a:rPr lang="en-US" sz="1400" dirty="0" err="1" smtClean="0"/>
              <a:t>Keselamatan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Kesehatan </a:t>
            </a:r>
            <a:r>
              <a:rPr lang="en-US" sz="1400" dirty="0" err="1" smtClean="0"/>
              <a:t>Kerja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28992" y="1662248"/>
            <a:ext cx="542928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 smtClean="0"/>
              <a:t>Pekerja</a:t>
            </a:r>
            <a:r>
              <a:rPr lang="en-US" dirty="0" smtClean="0"/>
              <a:t> </a:t>
            </a:r>
            <a:r>
              <a:rPr lang="en-US" dirty="0" err="1" smtClean="0"/>
              <a:t>diwajibkan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memelihara</a:t>
            </a:r>
            <a:r>
              <a:rPr lang="en-US" dirty="0" smtClean="0"/>
              <a:t> </a:t>
            </a:r>
            <a:r>
              <a:rPr lang="en-US" dirty="0" err="1" smtClean="0"/>
              <a:t>alat-alat</a:t>
            </a:r>
            <a:r>
              <a:rPr lang="en-US" dirty="0" smtClean="0"/>
              <a:t> </a:t>
            </a:r>
            <a:r>
              <a:rPr lang="en-US" dirty="0" err="1" smtClean="0"/>
              <a:t>keselamatan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yang </a:t>
            </a:r>
            <a:r>
              <a:rPr lang="en-US" dirty="0" err="1" smtClean="0"/>
              <a:t>disediakan</a:t>
            </a:r>
            <a:r>
              <a:rPr lang="en-US" dirty="0" smtClean="0"/>
              <a:t> Perusahaan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pekerjaan-pekerjaan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ketentuan-ketentuan</a:t>
            </a:r>
            <a:r>
              <a:rPr lang="en-US" dirty="0" smtClean="0"/>
              <a:t> yang </a:t>
            </a:r>
            <a:r>
              <a:rPr lang="en-US" dirty="0" err="1" smtClean="0"/>
              <a:t>berlaku</a:t>
            </a:r>
            <a:endParaRPr lang="en-US" dirty="0" smtClean="0"/>
          </a:p>
          <a:p>
            <a:pPr marL="180975" indent="-180975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 smtClean="0"/>
              <a:t>Pengusaha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Pekerja</a:t>
            </a:r>
            <a:r>
              <a:rPr lang="en-US" dirty="0" smtClean="0"/>
              <a:t> </a:t>
            </a:r>
            <a:r>
              <a:rPr lang="en-US" dirty="0" err="1" smtClean="0"/>
              <a:t>wajib</a:t>
            </a:r>
            <a:r>
              <a:rPr lang="en-US" dirty="0" smtClean="0"/>
              <a:t> </a:t>
            </a:r>
            <a:r>
              <a:rPr lang="en-US" dirty="0" err="1" smtClean="0"/>
              <a:t>berperan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usaha</a:t>
            </a:r>
            <a:r>
              <a:rPr lang="en-US" dirty="0" smtClean="0"/>
              <a:t> </a:t>
            </a:r>
            <a:r>
              <a:rPr lang="en-US" dirty="0" err="1" smtClean="0"/>
              <a:t>pencegahan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penanggulangan</a:t>
            </a:r>
            <a:r>
              <a:rPr lang="en-US" dirty="0" smtClean="0"/>
              <a:t> </a:t>
            </a:r>
            <a:r>
              <a:rPr lang="en-US" dirty="0" err="1" smtClean="0"/>
              <a:t>kecelakaan</a:t>
            </a:r>
            <a:r>
              <a:rPr lang="en-US" dirty="0" smtClean="0"/>
              <a:t>, </a:t>
            </a:r>
            <a:r>
              <a:rPr lang="en-US" dirty="0" err="1" smtClean="0"/>
              <a:t>kebakaran</a:t>
            </a:r>
            <a:r>
              <a:rPr lang="en-US" dirty="0" smtClean="0"/>
              <a:t>, </a:t>
            </a:r>
            <a:r>
              <a:rPr lang="en-US" dirty="0" err="1" smtClean="0"/>
              <a:t>penyakit</a:t>
            </a:r>
            <a:r>
              <a:rPr lang="en-US" dirty="0" smtClean="0"/>
              <a:t> </a:t>
            </a:r>
            <a:r>
              <a:rPr lang="en-US" dirty="0" err="1" smtClean="0"/>
              <a:t>akibat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pencemaran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. </a:t>
            </a:r>
          </a:p>
          <a:p>
            <a:pPr marL="180975" indent="-180975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err="1" smtClean="0"/>
              <a:t>Pengusaha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Pekerja</a:t>
            </a:r>
            <a:r>
              <a:rPr lang="en-US" dirty="0" smtClean="0"/>
              <a:t> </a:t>
            </a:r>
            <a:r>
              <a:rPr lang="en-US" dirty="0" err="1" smtClean="0"/>
              <a:t>wajib</a:t>
            </a:r>
            <a:r>
              <a:rPr lang="en-US" dirty="0" smtClean="0"/>
              <a:t> </a:t>
            </a:r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 </a:t>
            </a:r>
            <a:r>
              <a:rPr lang="en-US" dirty="0" err="1" smtClean="0"/>
              <a:t>keselamatan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,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lindungan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mematuhi</a:t>
            </a:r>
            <a:r>
              <a:rPr lang="en-US" dirty="0" smtClean="0"/>
              <a:t>/</a:t>
            </a:r>
            <a:r>
              <a:rPr lang="en-US" dirty="0" err="1" smtClean="0"/>
              <a:t>menaati</a:t>
            </a:r>
            <a:r>
              <a:rPr lang="en-US" dirty="0" smtClean="0"/>
              <a:t> </a:t>
            </a:r>
            <a:r>
              <a:rPr lang="en-US" dirty="0" err="1" smtClean="0"/>
              <a:t>ketentuan-ketentuan</a:t>
            </a:r>
            <a:r>
              <a:rPr lang="en-US" dirty="0" smtClean="0"/>
              <a:t> </a:t>
            </a:r>
            <a:r>
              <a:rPr lang="en-US" dirty="0" err="1" smtClean="0"/>
              <a:t>keselamatan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,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lindungan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00B0F0"/>
          </a:solidFill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KOMITMEN </a:t>
            </a:r>
            <a:r>
              <a:rPr lang="en-US" b="1" dirty="0" smtClean="0">
                <a:solidFill>
                  <a:schemeClr val="accent1"/>
                </a:solidFill>
              </a:rPr>
              <a:t>TERHADAP PERLINDUNGAN, KESELAMATAN DAN KESEHATAN KERJA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405813" cy="1284287"/>
          </a:xfrm>
        </p:spPr>
        <p:txBody>
          <a:bodyPr/>
          <a:lstStyle/>
          <a:p>
            <a:r>
              <a:rPr lang="en-US" dirty="0" err="1" smtClean="0"/>
              <a:t>Tanggung</a:t>
            </a:r>
            <a:r>
              <a:rPr lang="en-US" dirty="0" smtClean="0"/>
              <a:t> </a:t>
            </a:r>
            <a:r>
              <a:rPr lang="en-US" dirty="0" err="1" smtClean="0"/>
              <a:t>Jawab</a:t>
            </a:r>
            <a:r>
              <a:rPr lang="en-US" dirty="0" smtClean="0"/>
              <a:t> Personal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00034" y="1214422"/>
          <a:ext cx="8286808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tamina Renewable Spirit">
  <a:themeElements>
    <a:clrScheme name="Template Presentation With New Logo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Template Presentation With New Logo">
      <a:majorFont>
        <a:latin typeface="Futura-Bold"/>
        <a:ea typeface=""/>
        <a:cs typeface=""/>
      </a:majorFont>
      <a:minorFont>
        <a:latin typeface="Futura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Presentation With New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tamina 01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Template Presentation With New Logo">
      <a:majorFont>
        <a:latin typeface="Futura-Bold"/>
        <a:ea typeface=""/>
        <a:cs typeface=""/>
      </a:majorFont>
      <a:minorFont>
        <a:latin typeface="Futura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Presentation With New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ertamina 01">
  <a:themeElements>
    <a:clrScheme name="Template Presentation With New Logo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Template Presentation With New Logo">
      <a:majorFont>
        <a:latin typeface="Futura-Bold"/>
        <a:ea typeface=""/>
        <a:cs typeface=""/>
      </a:majorFont>
      <a:minorFont>
        <a:latin typeface="Futura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FF00"/>
            </a:gs>
            <a:gs pos="100000">
              <a:srgbClr val="FFFF00">
                <a:gamma/>
                <a:shade val="47451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Presentation With New Log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With New Log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With New Log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Pertamina Renewable Spirit</Template>
  <TotalTime>782</TotalTime>
  <Words>1422</Words>
  <Application>Microsoft Office PowerPoint</Application>
  <PresentationFormat>On-screen Show (4:3)</PresentationFormat>
  <Paragraphs>242</Paragraphs>
  <Slides>34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Pertamina Renewable Spirit</vt:lpstr>
      <vt:lpstr>Pertamina 01</vt:lpstr>
      <vt:lpstr>1_Pertamina 01</vt:lpstr>
      <vt:lpstr>Photo Editor Photo</vt:lpstr>
      <vt:lpstr>Clip</vt:lpstr>
      <vt:lpstr>HSSE AWARENESS </vt:lpstr>
      <vt:lpstr>Slide 2</vt:lpstr>
      <vt:lpstr>Slide 3</vt:lpstr>
      <vt:lpstr>Slide 4</vt:lpstr>
      <vt:lpstr>Slide 5</vt:lpstr>
      <vt:lpstr>Slide 6</vt:lpstr>
      <vt:lpstr>Slide 7</vt:lpstr>
      <vt:lpstr>Slide 8</vt:lpstr>
      <vt:lpstr>Tanggung Jawab Personal</vt:lpstr>
      <vt:lpstr>Hal-hal yang Perlu Dilakukan Sebelum Memulai Pekerjaan</vt:lpstr>
      <vt:lpstr>Slide 11</vt:lpstr>
      <vt:lpstr>SAFETY TALK / TOOL BOX MEETING</vt:lpstr>
      <vt:lpstr>PELATIHAN</vt:lpstr>
      <vt:lpstr>IZIN KERJA (PERMIT TO WORK)</vt:lpstr>
      <vt:lpstr>IZIN KERJA (PERMIT TO WORK)</vt:lpstr>
      <vt:lpstr>SAFE WORK PRACTICES</vt:lpstr>
      <vt:lpstr>SAFE WORK PRACTICES</vt:lpstr>
      <vt:lpstr>SAFE WORK PRACTICES</vt:lpstr>
      <vt:lpstr>SAFE WORK PRACTICES</vt:lpstr>
      <vt:lpstr>SAFE WORK PRACTICES</vt:lpstr>
      <vt:lpstr>SAFE WORK PRACTICES</vt:lpstr>
      <vt:lpstr>PROSEDUR KEADAAN DARURAT</vt:lpstr>
      <vt:lpstr>PROSEDUR KEADAAN DARURAT</vt:lpstr>
      <vt:lpstr>PROSEDUR KEADAAN DARURAT</vt:lpstr>
      <vt:lpstr>ORGANISASI PENANGGULANGAN KEADAAN DARURAT (OPKD)*</vt:lpstr>
      <vt:lpstr>Hazard Hunt Exercise</vt:lpstr>
      <vt:lpstr>Latihan 1: Identifikasi bahaya yang ada dalam gambar</vt:lpstr>
      <vt:lpstr>Slide 28</vt:lpstr>
      <vt:lpstr>Slide 29</vt:lpstr>
      <vt:lpstr>Slide 30</vt:lpstr>
      <vt:lpstr>Slide 31</vt:lpstr>
      <vt:lpstr>Slide 32</vt:lpstr>
      <vt:lpstr>Site Visit Exercise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dessy.ristiana</dc:creator>
  <cp:lastModifiedBy>dessy.ristiana</cp:lastModifiedBy>
  <cp:revision>86</cp:revision>
  <dcterms:created xsi:type="dcterms:W3CDTF">2014-10-09T01:20:41Z</dcterms:created>
  <dcterms:modified xsi:type="dcterms:W3CDTF">2014-10-15T06:32:14Z</dcterms:modified>
</cp:coreProperties>
</file>